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21"/>
  </p:notesMasterIdLst>
  <p:sldIdLst>
    <p:sldId id="256" r:id="rId2"/>
    <p:sldId id="325" r:id="rId3"/>
    <p:sldId id="260" r:id="rId4"/>
    <p:sldId id="259" r:id="rId5"/>
    <p:sldId id="326" r:id="rId6"/>
    <p:sldId id="354" r:id="rId7"/>
    <p:sldId id="358" r:id="rId8"/>
    <p:sldId id="342" r:id="rId9"/>
    <p:sldId id="328" r:id="rId10"/>
    <p:sldId id="360" r:id="rId11"/>
    <p:sldId id="348" r:id="rId12"/>
    <p:sldId id="350" r:id="rId13"/>
    <p:sldId id="327" r:id="rId14"/>
    <p:sldId id="349" r:id="rId15"/>
    <p:sldId id="322" r:id="rId16"/>
    <p:sldId id="361" r:id="rId17"/>
    <p:sldId id="338" r:id="rId18"/>
    <p:sldId id="314" r:id="rId19"/>
    <p:sldId id="359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4338A3-3C00-412D-9A0E-90483DCF4968}" v="13" dt="2023-09-24T13:16:02.3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59" autoAdjust="0"/>
  </p:normalViewPr>
  <p:slideViewPr>
    <p:cSldViewPr snapToGrid="0">
      <p:cViewPr varScale="1">
        <p:scale>
          <a:sx n="97" d="100"/>
          <a:sy n="97" d="100"/>
        </p:scale>
        <p:origin x="68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946C53-28B3-4423-B6B4-CD945059A2EC}" type="datetimeFigureOut">
              <a:rPr lang="en-US" smtClean="0"/>
              <a:t>9/24/2023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65CB1-8A61-4C7A-AD92-16BC0E8B67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340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Put Link in chat, ask people to open it up so that they can follow along.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565CB1-8A61-4C7A-AD92-16BC0E8B679F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2233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565CB1-8A61-4C7A-AD92-16BC0E8B679F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463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F9DF6-0752-4D49-AAAF-EE053CE0002C}" type="datetime1">
              <a:rPr lang="en-US" smtClean="0"/>
              <a:t>9/24/2023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DC96-754B-4D60-933D-BE1C7858435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0443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5E8B-1912-45AF-8563-1312265493D6}" type="datetime1">
              <a:rPr lang="en-US" smtClean="0"/>
              <a:t>9/24/2023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DC96-754B-4D60-933D-BE1C785843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295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560C1-DEEF-4F95-A9AA-33557A47DC9E}" type="datetime1">
              <a:rPr lang="en-US" smtClean="0"/>
              <a:t>9/24/2023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DC96-754B-4D60-933D-BE1C785843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843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2478D-4F27-498B-B689-2B009D4BA57E}" type="datetime1">
              <a:rPr lang="en-US" smtClean="0"/>
              <a:t>9/24/2023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DC96-754B-4D60-933D-BE1C785843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927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4A7F3-C769-4A38-934B-7674F5133DFF}" type="datetime1">
              <a:rPr lang="en-US" smtClean="0"/>
              <a:t>9/24/2023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DC96-754B-4D60-933D-BE1C7858435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231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05EE0-72B8-47DE-9E83-EB84A8A4ED19}" type="datetime1">
              <a:rPr lang="en-US" smtClean="0"/>
              <a:t>9/24/2023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DC96-754B-4D60-933D-BE1C785843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930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04A6-2126-461B-A352-A32390CFC5C1}" type="datetime1">
              <a:rPr lang="en-US" smtClean="0"/>
              <a:t>9/24/2023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DC96-754B-4D60-933D-BE1C785843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721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32519-D7CA-4062-AA37-7609C5067955}" type="datetime1">
              <a:rPr lang="en-US" smtClean="0"/>
              <a:t>9/24/2023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DC96-754B-4D60-933D-BE1C785843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620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8F2A2-5132-4B9E-A7A0-5587D9C2E552}" type="datetime1">
              <a:rPr lang="en-US" smtClean="0"/>
              <a:t>9/24/2023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DC96-754B-4D60-933D-BE1C785843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08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36EC7D8-A372-454E-BA6C-B32542280A7B}" type="datetime1">
              <a:rPr lang="en-US" smtClean="0"/>
              <a:t>9/24/2023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AEDC96-754B-4D60-933D-BE1C785843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607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12399-118B-400B-BF37-CBDDB8208188}" type="datetime1">
              <a:rPr lang="en-US" smtClean="0"/>
              <a:t>9/24/2023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DC96-754B-4D60-933D-BE1C785843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509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F4B6125-85DF-4FE0-9C7E-0127F40085D1}" type="datetime1">
              <a:rPr lang="en-US" smtClean="0"/>
              <a:t>9/24/2023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AAEDC96-754B-4D60-933D-BE1C7858435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7151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fpgnonprofitsupportprogram.org/application/files/9415/5560/9505/9_NBMC_-master-key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rs.gov/pub/irs-pdf/p5331.pdf" TargetMode="External"/><Relationship Id="rId2" Type="http://schemas.openxmlformats.org/officeDocument/2006/relationships/hyperlink" Target="https://www.hfpgnonprofitsupportprogram.org/application/files/9415/5560/9505/9_NBMC_-master-key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ff.org/learn/survey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6">
            <a:extLst>
              <a:ext uri="{FF2B5EF4-FFF2-40B4-BE49-F238E27FC236}">
                <a16:creationId xmlns:a16="http://schemas.microsoft.com/office/drawing/2014/main" id="{8C6E698C-8155-4B8B-BDC9-B7299772B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729E18-C28D-4D87-84BB-5D74A2F9B3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5201" y="643467"/>
            <a:ext cx="6255026" cy="5054008"/>
          </a:xfrm>
        </p:spPr>
        <p:txBody>
          <a:bodyPr anchor="ctr">
            <a:normAutofit/>
          </a:bodyPr>
          <a:lstStyle/>
          <a:p>
            <a:pPr algn="r"/>
            <a:br>
              <a:rPr lang="en-US" sz="5000" dirty="0"/>
            </a:br>
            <a:r>
              <a:rPr lang="en-US" sz="4400" dirty="0"/>
              <a:t>Nonprofit Business Model</a:t>
            </a:r>
            <a:br>
              <a:rPr lang="en-US" sz="4400" dirty="0"/>
            </a:br>
            <a:r>
              <a:rPr lang="en-US" sz="2400" dirty="0"/>
              <a:t>All nonprofits need a business model to thrive.</a:t>
            </a:r>
            <a:br>
              <a:rPr lang="en-US" sz="2400" dirty="0"/>
            </a:br>
            <a:r>
              <a:rPr lang="en-US" sz="5000" b="1" i="0" dirty="0">
                <a:effectLst/>
                <a:latin typeface="arial" panose="020B0604020202020204" pitchFamily="34" charset="0"/>
              </a:rPr>
              <a:t> </a:t>
            </a:r>
            <a:br>
              <a:rPr lang="en-US" sz="5000" i="1" dirty="0"/>
            </a:br>
            <a:endParaRPr lang="en-US" sz="5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264E9B-5B3C-4AEE-BB6F-E04AF81F4B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0995" y="643467"/>
            <a:ext cx="3341488" cy="5054008"/>
          </a:xfrm>
        </p:spPr>
        <p:txBody>
          <a:bodyPr anchor="ctr">
            <a:normAutofit/>
          </a:bodyPr>
          <a:lstStyle/>
          <a:p>
            <a:r>
              <a:rPr lang="en-US" dirty="0"/>
              <a:t>Co-sponsored by: Hartford Public Library &amp;</a:t>
            </a:r>
          </a:p>
          <a:p>
            <a:r>
              <a:rPr lang="en-US" dirty="0"/>
              <a:t>Hartford Foundation for Public Giving</a:t>
            </a:r>
          </a:p>
          <a:p>
            <a:r>
              <a:rPr lang="en-US" dirty="0"/>
              <a:t>Presenter: Roosevelt Smith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9525C9A-1972-4836-BA7A-706C946EF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4656" y="1391367"/>
            <a:ext cx="0" cy="355820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8A549DE7-671D-4575-AF43-858FD9998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22D9B36-9BE7-472B-8808-7E0D681073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40942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333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0000"/>
            <a:shade val="97000"/>
            <a:satMod val="1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52C0B2E1-0268-42EC-ABD3-94F81A05BC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D2256B4-48EA-40FC-BBC0-AA1EE6E008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D44BCCA-102D-4A9D-B1E4-2450CAF0B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8C6E698C-8155-4B8B-BDC9-B7299772B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EA562C-9877-475F-9A3A-2664D2B8566A}"/>
              </a:ext>
            </a:extLst>
          </p:cNvPr>
          <p:cNvSpPr txBox="1"/>
          <p:nvPr/>
        </p:nvSpPr>
        <p:spPr>
          <a:xfrm>
            <a:off x="4348952" y="643467"/>
            <a:ext cx="7172487" cy="50540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sz="6600" spc="-5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Tool &amp; Framework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9525C9A-1972-4836-BA7A-706C946EF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42053" y="1570271"/>
            <a:ext cx="0" cy="3200400"/>
          </a:xfrm>
          <a:prstGeom prst="line">
            <a:avLst/>
          </a:prstGeom>
          <a:ln w="31750">
            <a:solidFill>
              <a:schemeClr val="accent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A05250E5-90D0-4E41-B9BD-FF661DE540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336792"/>
            <a:ext cx="12188825" cy="521208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0465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D7BA0-0F61-465A-8AC7-B28B25561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Nonprofit Business Model Canvas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E4BDB0-A26C-4AE1-8A6C-C91205548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000" i="0" dirty="0">
              <a:solidFill>
                <a:schemeClr val="tx1"/>
              </a:solidFill>
              <a:effectLst/>
              <a:latin typeface="Open Sans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F498A3-854E-6898-7193-7377578E4721}"/>
              </a:ext>
            </a:extLst>
          </p:cNvPr>
          <p:cNvSpPr txBox="1"/>
          <p:nvPr/>
        </p:nvSpPr>
        <p:spPr>
          <a:xfrm>
            <a:off x="1267690" y="2039080"/>
            <a:ext cx="4113455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Nonprofit Business Model Canvas is a visual sensemaking tool that allows organizations to rapidly understand, test, and design a new way forward without waiting several months or years  for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perfect </a:t>
            </a:r>
            <a:r>
              <a:rPr lang="en-US" sz="180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plan.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It provides a blueprint for what to change, add, or subtract in your organization (in any given moment).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Made up of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(9) nine key elements relatable to any nonprofit.</a:t>
            </a:r>
            <a:endParaRPr lang="en-US" sz="1800" i="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Content Placeholder 4" descr="A picture containing timeline&#10;&#10;Description automatically generated">
            <a:extLst>
              <a:ext uri="{FF2B5EF4-FFF2-40B4-BE49-F238E27FC236}">
                <a16:creationId xmlns:a16="http://schemas.microsoft.com/office/drawing/2014/main" id="{489D09D4-F534-01D4-C7CB-908A7B8D65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145" y="1845734"/>
            <a:ext cx="5731482" cy="438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747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D7BA0-0F61-465A-8AC7-B28B25561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this framework as a tool?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E4BDB0-A26C-4AE1-8A6C-C91205548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000" i="0" dirty="0">
              <a:solidFill>
                <a:schemeClr val="tx1"/>
              </a:solidFill>
              <a:effectLst/>
              <a:latin typeface="Open Sans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3F4AC8-6809-352B-097B-34B474F12486}"/>
              </a:ext>
            </a:extLst>
          </p:cNvPr>
          <p:cNvSpPr txBox="1"/>
          <p:nvPr/>
        </p:nvSpPr>
        <p:spPr>
          <a:xfrm>
            <a:off x="1288473" y="2258291"/>
            <a:ext cx="450711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Visually shows how the nine elements </a:t>
            </a:r>
            <a:r>
              <a:rPr lang="en-US" b="1" i="1" dirty="0"/>
              <a:t>connect</a:t>
            </a:r>
            <a:r>
              <a:rPr lang="en-US" dirty="0"/>
              <a:t> and flow with one another.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/>
              <a:t>Test</a:t>
            </a:r>
            <a:r>
              <a:rPr lang="en-US" dirty="0"/>
              <a:t> </a:t>
            </a:r>
            <a:r>
              <a:rPr lang="en-US" b="1" i="1" dirty="0"/>
              <a:t>assumptions</a:t>
            </a:r>
            <a:r>
              <a:rPr lang="en-US" dirty="0"/>
              <a:t> - when you propose any change to your business model, you can visually see (play) with what impact that has on everything else in the organization.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You can imagine, experiment, and </a:t>
            </a:r>
            <a:r>
              <a:rPr lang="en-US" b="1" i="1" dirty="0"/>
              <a:t>prototype</a:t>
            </a:r>
            <a:r>
              <a:rPr lang="en-US" dirty="0"/>
              <a:t> multiple strategies around “what if ” and/or “how might we” scenarios differently than if you were just trying to vocalize them.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Saves </a:t>
            </a:r>
            <a:r>
              <a:rPr lang="en-US" b="1" i="1" dirty="0"/>
              <a:t>time</a:t>
            </a:r>
          </a:p>
        </p:txBody>
      </p:sp>
      <p:pic>
        <p:nvPicPr>
          <p:cNvPr id="5" name="Content Placeholder 4" descr="A picture containing timeline&#10;&#10;Description automatically generated">
            <a:extLst>
              <a:ext uri="{FF2B5EF4-FFF2-40B4-BE49-F238E27FC236}">
                <a16:creationId xmlns:a16="http://schemas.microsoft.com/office/drawing/2014/main" id="{4E1DCCD1-7863-6B35-9B8B-B417E29050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586" y="1845734"/>
            <a:ext cx="5762693" cy="4404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551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0000"/>
            <a:shade val="97000"/>
            <a:satMod val="1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52C0B2E1-0268-42EC-ABD3-94F81A05BC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D2256B4-48EA-40FC-BBC0-AA1EE6E008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D44BCCA-102D-4A9D-B1E4-2450CAF0B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8C6E698C-8155-4B8B-BDC9-B7299772B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EA562C-9877-475F-9A3A-2664D2B8566A}"/>
              </a:ext>
            </a:extLst>
          </p:cNvPr>
          <p:cNvSpPr txBox="1"/>
          <p:nvPr/>
        </p:nvSpPr>
        <p:spPr>
          <a:xfrm>
            <a:off x="4348952" y="643467"/>
            <a:ext cx="7172487" cy="50540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sz="6600" spc="-5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Practice 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9525C9A-1972-4836-BA7A-706C946EF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42053" y="1570271"/>
            <a:ext cx="0" cy="3200400"/>
          </a:xfrm>
          <a:prstGeom prst="line">
            <a:avLst/>
          </a:prstGeom>
          <a:ln w="31750">
            <a:solidFill>
              <a:schemeClr val="accent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A05250E5-90D0-4E41-B9BD-FF661DE540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336792"/>
            <a:ext cx="12188825" cy="521208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5020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39">
            <a:extLst>
              <a:ext uri="{FF2B5EF4-FFF2-40B4-BE49-F238E27FC236}">
                <a16:creationId xmlns:a16="http://schemas.microsoft.com/office/drawing/2014/main" id="{44CC594A-A820-450F-B363-C19201FCFE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1">
            <a:extLst>
              <a:ext uri="{FF2B5EF4-FFF2-40B4-BE49-F238E27FC236}">
                <a16:creationId xmlns:a16="http://schemas.microsoft.com/office/drawing/2014/main" id="{59FAB3DA-E9ED-4574-ABCC-378BC0FF1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D666FA-128E-6108-3013-CCD021F8D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343863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Nonprofit Business Model Canvas</a:t>
            </a:r>
            <a:br>
              <a:rPr lang="en-US" sz="3600" dirty="0">
                <a:solidFill>
                  <a:srgbClr val="FFFFFF"/>
                </a:solidFill>
              </a:rPr>
            </a:b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1400" dirty="0">
                <a:solidFill>
                  <a:schemeClr val="bg1"/>
                </a:solidFill>
              </a:rPr>
              <a:t>Nonprofit Business Model Canvas NBMC Master Key </a:t>
            </a:r>
            <a:r>
              <a:rPr lang="en-US" sz="1400" i="1" dirty="0">
                <a:solidFill>
                  <a:schemeClr val="bg1"/>
                </a:solidFill>
              </a:rPr>
              <a:t>(Handout)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b="1" dirty="0">
                <a:solidFill>
                  <a:schemeClr val="bg1"/>
                </a:solidFill>
              </a:rPr>
              <a:t>– Interactive Tool </a:t>
            </a:r>
            <a:br>
              <a:rPr lang="en-US" sz="1400" b="1" dirty="0">
                <a:solidFill>
                  <a:schemeClr val="bg1"/>
                </a:solidFill>
              </a:rPr>
            </a:br>
            <a:br>
              <a:rPr lang="en-US" sz="1400" b="1" dirty="0">
                <a:solidFill>
                  <a:schemeClr val="bg1"/>
                </a:solidFill>
              </a:rPr>
            </a:br>
            <a:r>
              <a:rPr lang="en-US" sz="1400" b="1" dirty="0">
                <a:solidFill>
                  <a:schemeClr val="bg1"/>
                </a:solidFill>
                <a:hlinkClick r:id="rId3"/>
              </a:rPr>
              <a:t>Nonprofit Canvas Link</a:t>
            </a:r>
            <a:br>
              <a:rPr lang="en-US" sz="1400" b="1" dirty="0"/>
            </a:b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26" name="Content Placeholder 25">
            <a:extLst>
              <a:ext uri="{FF2B5EF4-FFF2-40B4-BE49-F238E27FC236}">
                <a16:creationId xmlns:a16="http://schemas.microsoft.com/office/drawing/2014/main" id="{1F47908F-093E-EF1E-A770-4F93F7AC8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098" y="3686612"/>
            <a:ext cx="3084844" cy="33355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500" i="0" dirty="0">
              <a:solidFill>
                <a:srgbClr val="FFFFFF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Rectangle 43">
            <a:extLst>
              <a:ext uri="{FF2B5EF4-FFF2-40B4-BE49-F238E27FC236}">
                <a16:creationId xmlns:a16="http://schemas.microsoft.com/office/drawing/2014/main" id="{53B8D6B0-55D6-48DC-86D8-FD95D5F11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" name="Content Placeholder 4" descr="A picture containing timeline&#10;&#10;Description automatically generated">
            <a:extLst>
              <a:ext uri="{FF2B5EF4-FFF2-40B4-BE49-F238E27FC236}">
                <a16:creationId xmlns:a16="http://schemas.microsoft.com/office/drawing/2014/main" id="{A086FA97-11BE-40C2-D6ED-6EA59A24A2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820" y="457200"/>
            <a:ext cx="7700808" cy="588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0566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E597A-0A2B-44D1-827A-64304DC84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DE499-9AB1-4D7F-8E80-384DAC2B6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Look at together – explore 9 elements.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Practice generating “How might we…? (HMW’s)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Choose one of the 9 element blocks and generate as many “how might we questions” in five minutes.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Share back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Alternative questions building off HMW’s – Why? Or What’s stopping. </a:t>
            </a:r>
          </a:p>
          <a:p>
            <a:pPr marL="0">
              <a:buNone/>
            </a:pPr>
            <a:endParaRPr lang="en-US" dirty="0"/>
          </a:p>
          <a:p>
            <a:pPr marL="201168" lvl="1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7455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70F1B-A8B0-2ADF-30F4-B524981E7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Model Canvas Steps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F25D01-76D8-ADF7-DBAD-B0D0386525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12529"/>
                </a:solidFill>
                <a:latin typeface="Poppins" panose="00000500000000000000" pitchFamily="2" charset="0"/>
              </a:rPr>
              <a:t> Collectively fill out the canvas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12529"/>
                </a:solidFill>
                <a:effectLst/>
                <a:latin typeface="Poppins" panose="00000500000000000000" pitchFamily="2" charset="0"/>
              </a:rPr>
              <a:t> Generate HMW questions from initial facts (why or what’s stopping you?)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12529"/>
                </a:solidFill>
                <a:latin typeface="Poppins" panose="00000500000000000000" pitchFamily="2" charset="0"/>
              </a:rPr>
              <a:t> Build consensus on priority areas to focus 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12529"/>
                </a:solidFill>
                <a:effectLst/>
                <a:latin typeface="Poppins" panose="00000500000000000000" pitchFamily="2" charset="0"/>
              </a:rPr>
              <a:t> Discuss and make connections (prototype)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12529"/>
                </a:solidFill>
                <a:latin typeface="Poppins" panose="00000500000000000000" pitchFamily="2" charset="0"/>
              </a:rPr>
              <a:t> Create ideas and action steps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12529"/>
                </a:solidFill>
                <a:effectLst/>
                <a:latin typeface="Poppins" panose="00000500000000000000" pitchFamily="2" charset="0"/>
              </a:rPr>
              <a:t> Role up into an annual workplan or other type of plan (marketing, communications, funds development, overarching business plan, etc.)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90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0000"/>
            <a:shade val="97000"/>
            <a:satMod val="1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52C0B2E1-0268-42EC-ABD3-94F81A05BC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D2256B4-48EA-40FC-BBC0-AA1EE6E008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D44BCCA-102D-4A9D-B1E4-2450CAF0B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8C6E698C-8155-4B8B-BDC9-B7299772B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EA562C-9877-475F-9A3A-2664D2B8566A}"/>
              </a:ext>
            </a:extLst>
          </p:cNvPr>
          <p:cNvSpPr txBox="1"/>
          <p:nvPr/>
        </p:nvSpPr>
        <p:spPr>
          <a:xfrm>
            <a:off x="4348952" y="643467"/>
            <a:ext cx="7172487" cy="50540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sz="6600" spc="-5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Wrap Up 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9525C9A-1972-4836-BA7A-706C946EF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42053" y="1570271"/>
            <a:ext cx="0" cy="3200400"/>
          </a:xfrm>
          <a:prstGeom prst="line">
            <a:avLst/>
          </a:prstGeom>
          <a:ln w="31750">
            <a:solidFill>
              <a:schemeClr val="accent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A05250E5-90D0-4E41-B9BD-FF661DE540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336792"/>
            <a:ext cx="12188825" cy="521208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1744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>
            <a:extLst>
              <a:ext uri="{FF2B5EF4-FFF2-40B4-BE49-F238E27FC236}">
                <a16:creationId xmlns:a16="http://schemas.microsoft.com/office/drawing/2014/main" id="{1D8C917B-9A91-4B99-B791-034CB8DFC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dirty="0"/>
              <a:t>Closing</a:t>
            </a:r>
          </a:p>
        </p:txBody>
      </p:sp>
      <p:sp>
        <p:nvSpPr>
          <p:cNvPr id="54275" name="Content Placeholder 1">
            <a:extLst>
              <a:ext uri="{FF2B5EF4-FFF2-40B4-BE49-F238E27FC236}">
                <a16:creationId xmlns:a16="http://schemas.microsoft.com/office/drawing/2014/main" id="{C18954A5-05AB-4CBA-B605-0F5725D4A1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Summary of today’s session</a:t>
            </a:r>
          </a:p>
          <a:p>
            <a:r>
              <a:rPr lang="en-US" altLang="en-US" dirty="0"/>
              <a:t>Additional questions you have? </a:t>
            </a:r>
          </a:p>
          <a:p>
            <a:r>
              <a:rPr lang="en-US" altLang="en-US" dirty="0"/>
              <a:t>Please complete survey</a:t>
            </a:r>
          </a:p>
          <a:p>
            <a:pPr marL="0" indent="0">
              <a:buNone/>
            </a:pPr>
            <a:r>
              <a:rPr lang="en-US" altLang="en-US" dirty="0"/>
              <a:t>Thank you!</a:t>
            </a:r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r>
              <a:rPr lang="en-US" altLang="en-US" dirty="0"/>
              <a:t>HPL/HFPG Close Out.</a:t>
            </a:r>
          </a:p>
          <a:p>
            <a:pPr marL="0" indent="0"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096983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F182D-7CFB-6661-3FAF-468278799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 Page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6E6687-67E3-6295-4156-68A386BA12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 dirty="0">
                <a:solidFill>
                  <a:schemeClr val="bg1"/>
                </a:solidFill>
                <a:hlinkClick r:id="rId2"/>
              </a:rPr>
              <a:t>Nonprofit Canvas Link</a:t>
            </a:r>
            <a:endParaRPr lang="en-US" sz="20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https://www.irs.gov/pub/irs-pdf/p5331.pdf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4"/>
              </a:rPr>
              <a:t>https://nff.org/learn/survey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561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0000"/>
            <a:shade val="97000"/>
            <a:satMod val="1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52C0B2E1-0268-42EC-ABD3-94F81A05BC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D2256B4-48EA-40FC-BBC0-AA1EE6E008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D44BCCA-102D-4A9D-B1E4-2450CAF0B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8C6E698C-8155-4B8B-BDC9-B7299772B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EA562C-9877-475F-9A3A-2664D2B8566A}"/>
              </a:ext>
            </a:extLst>
          </p:cNvPr>
          <p:cNvSpPr txBox="1"/>
          <p:nvPr/>
        </p:nvSpPr>
        <p:spPr>
          <a:xfrm>
            <a:off x="4348952" y="643467"/>
            <a:ext cx="7172487" cy="50540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sz="6600" spc="-5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Opening/Welcome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9525C9A-1972-4836-BA7A-706C946EF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42053" y="1570271"/>
            <a:ext cx="0" cy="3200400"/>
          </a:xfrm>
          <a:prstGeom prst="line">
            <a:avLst/>
          </a:prstGeom>
          <a:ln w="31750">
            <a:solidFill>
              <a:schemeClr val="accent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A05250E5-90D0-4E41-B9BD-FF661DE540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336792"/>
            <a:ext cx="12188825" cy="521208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9860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CE8B4D-CB8D-4E9A-969C-8DF2DEE34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About Me</a:t>
            </a:r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3B56B-3084-4311-B5A5-327FFEB4F6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6" y="605896"/>
            <a:ext cx="6413663" cy="564620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b="1" dirty="0"/>
              <a:t>Roosevelt Smith</a:t>
            </a:r>
          </a:p>
          <a:p>
            <a:r>
              <a:rPr lang="en-US" kern="50" dirty="0">
                <a:effectLst/>
                <a:ea typeface="Lucida Sans Unicode" panose="020B0602030504020204" pitchFamily="34" charset="0"/>
              </a:rPr>
              <a:t>Roosevelt Smith has over twenty-eight years of rich and extensive experience in the nonprofit sector.</a:t>
            </a:r>
            <a:endParaRPr lang="en-US" kern="50" dirty="0">
              <a:effectLst/>
              <a:latin typeface="Calibri" panose="020F0502020204030204" pitchFamily="34" charset="0"/>
              <a:ea typeface="Lucida Sans Unicode" panose="020B0602030504020204" pitchFamily="34" charset="0"/>
              <a:cs typeface="Calibri" panose="020F0502020204030204" pitchFamily="34" charset="0"/>
            </a:endParaRPr>
          </a:p>
          <a:p>
            <a:r>
              <a:rPr lang="en-US" kern="50" dirty="0">
                <a:latin typeface="Calibri" panose="020F0502020204030204" pitchFamily="34" charset="0"/>
                <a:ea typeface="Lucida Sans Unicode" panose="020B0602030504020204" pitchFamily="34" charset="0"/>
                <a:cs typeface="Calibri" panose="020F0502020204030204" pitchFamily="34" charset="0"/>
              </a:rPr>
              <a:t>Consulting </a:t>
            </a:r>
            <a:r>
              <a:rPr lang="en-US" kern="50" dirty="0">
                <a:effectLst/>
                <a:latin typeface="Calibri" panose="020F0502020204030204" pitchFamily="34" charset="0"/>
                <a:ea typeface="Lucida Sans Unicode" panose="020B0602030504020204" pitchFamily="34" charset="0"/>
                <a:cs typeface="Calibri" panose="020F0502020204030204" pitchFamily="34" charset="0"/>
              </a:rPr>
              <a:t>work has included large, small and volunteer-run nonprofit organizations in a wide array of mission areas such as youth development, housing, human services, human rights/social justice, environmental justice, food justice and arts.</a:t>
            </a:r>
          </a:p>
          <a:p>
            <a:r>
              <a:rPr lang="en-US" dirty="0"/>
              <a:t>Recovering ED – prior to starting consulting practice served for 15 years combined as a founding Executive Director for two nonprofits in Boston, MA.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639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5" descr="Light bulb on yellow background with sketched light beams and cord">
            <a:extLst>
              <a:ext uri="{FF2B5EF4-FFF2-40B4-BE49-F238E27FC236}">
                <a16:creationId xmlns:a16="http://schemas.microsoft.com/office/drawing/2014/main" id="{6A7EF65D-3F25-4835-9CD5-7D56A751EC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rcRect t="8537"/>
          <a:stretch/>
        </p:blipFill>
        <p:spPr>
          <a:xfrm>
            <a:off x="1" y="10"/>
            <a:ext cx="12192000" cy="6857991"/>
          </a:xfrm>
          <a:prstGeom prst="rect">
            <a:avLst/>
          </a:prstGeom>
        </p:spPr>
      </p:pic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E9F7CBA9-9D9B-479F-AAB5-BF785971C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9683CCE-F8FE-46D4-9BE2-944CE081D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dirty="0"/>
              <a:t>Purpose &amp;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AA090-F769-4288-A08B-A0B44AB5D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1800" dirty="0"/>
              <a:t> The </a:t>
            </a:r>
            <a:r>
              <a:rPr lang="en-US" sz="1800" b="1" i="1" dirty="0"/>
              <a:t>purpose</a:t>
            </a:r>
            <a:r>
              <a:rPr lang="en-US" sz="1800" dirty="0"/>
              <a:t> of today’s workshop is to introduce you to the concept of a nonprofit business model, and how to use the Business Model Canvas framework to create a business model for your organization.</a:t>
            </a:r>
          </a:p>
          <a:p>
            <a:pPr marL="0" indent="0">
              <a:buNone/>
            </a:pPr>
            <a:r>
              <a:rPr lang="en-US" sz="1800" b="1" dirty="0"/>
              <a:t>Agenda for Today</a:t>
            </a:r>
          </a:p>
          <a:p>
            <a:pPr lvl="1"/>
            <a:r>
              <a:rPr lang="en-US" dirty="0"/>
              <a:t>Opening &amp; Welcome</a:t>
            </a:r>
          </a:p>
          <a:p>
            <a:pPr lvl="1"/>
            <a:r>
              <a:rPr lang="en-US" dirty="0"/>
              <a:t>Context</a:t>
            </a:r>
          </a:p>
          <a:p>
            <a:pPr lvl="1"/>
            <a:r>
              <a:rPr lang="en-US" dirty="0"/>
              <a:t>Definitions</a:t>
            </a:r>
          </a:p>
          <a:p>
            <a:pPr lvl="1"/>
            <a:r>
              <a:rPr lang="en-US" dirty="0"/>
              <a:t>Business Model Framework (Intro &amp; Practice)</a:t>
            </a:r>
          </a:p>
          <a:p>
            <a:pPr lvl="1"/>
            <a:r>
              <a:rPr lang="en-US" dirty="0"/>
              <a:t>Wrap up</a:t>
            </a:r>
          </a:p>
          <a:p>
            <a:pPr lvl="1"/>
            <a:endParaRPr lang="en-US" sz="1500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154480E5-678B-478F-9170-46502C5FB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B598D875-841B-47A7-B4C8-237DBCE2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111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0000"/>
            <a:shade val="97000"/>
            <a:satMod val="1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52C0B2E1-0268-42EC-ABD3-94F81A05BC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D2256B4-48EA-40FC-BBC0-AA1EE6E008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D44BCCA-102D-4A9D-B1E4-2450CAF0B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8C6E698C-8155-4B8B-BDC9-B7299772B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EA562C-9877-475F-9A3A-2664D2B8566A}"/>
              </a:ext>
            </a:extLst>
          </p:cNvPr>
          <p:cNvSpPr txBox="1"/>
          <p:nvPr/>
        </p:nvSpPr>
        <p:spPr>
          <a:xfrm>
            <a:off x="4348952" y="643467"/>
            <a:ext cx="7172487" cy="50540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sz="6600" spc="-5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Current Situation 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9525C9A-1972-4836-BA7A-706C946EF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42053" y="1570271"/>
            <a:ext cx="0" cy="3200400"/>
          </a:xfrm>
          <a:prstGeom prst="line">
            <a:avLst/>
          </a:prstGeom>
          <a:ln w="31750">
            <a:solidFill>
              <a:schemeClr val="accent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A05250E5-90D0-4E41-B9BD-FF661DE540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336792"/>
            <a:ext cx="12188825" cy="521208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6575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14D3B-4EE9-93E4-A190-0E678D6B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of Nonprofits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E7B7BD-3E5C-DEF2-0FF0-AD83DF649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1,365,00</a:t>
            </a:r>
            <a:r>
              <a:rPr lang="en-US" dirty="0"/>
              <a:t> is the approximate number of nonprofits registered with the IRS in 2019. (</a:t>
            </a:r>
            <a:r>
              <a:rPr lang="en-US" b="1" i="1" dirty="0"/>
              <a:t>According to Publication 5331 [Rev. 7-2023])</a:t>
            </a:r>
            <a:endParaRPr lang="en-US" dirty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b="1" dirty="0"/>
              <a:t>Nonprofit Finance Fund (2022) State of Nonprofit Survey (</a:t>
            </a:r>
            <a:r>
              <a:rPr lang="en-US" i="1" dirty="0"/>
              <a:t>1168 respondents)</a:t>
            </a:r>
            <a:endParaRPr lang="en-US" b="1" dirty="0"/>
          </a:p>
          <a:p>
            <a:pPr marL="0" indent="0" algn="ctr">
              <a:buNone/>
            </a:pPr>
            <a:r>
              <a:rPr lang="en-US" b="1" dirty="0"/>
              <a:t>Top 3 financial challenges: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73% </a:t>
            </a:r>
            <a:r>
              <a:rPr lang="en-US" dirty="0"/>
              <a:t>of respondents struggle achieving long-term financial sustainability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66% </a:t>
            </a:r>
            <a:r>
              <a:rPr lang="en-US" dirty="0"/>
              <a:t>of respondents struggle raising enough funds to cover the full costs of operations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65% </a:t>
            </a:r>
            <a:r>
              <a:rPr lang="en-US" dirty="0"/>
              <a:t>of respondents struggle raising unrestricted funds</a:t>
            </a:r>
          </a:p>
          <a:p>
            <a:pPr marL="0" indent="0" algn="ctr">
              <a:buNone/>
            </a:pPr>
            <a:r>
              <a:rPr lang="en-US" b="1" dirty="0"/>
              <a:t>Top 3 staffing challenges: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55% </a:t>
            </a:r>
            <a:r>
              <a:rPr lang="en-US" dirty="0"/>
              <a:t>employing enough staff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51% </a:t>
            </a:r>
            <a:r>
              <a:rPr lang="en-US" dirty="0"/>
              <a:t>offering competitive pay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36% </a:t>
            </a:r>
            <a:r>
              <a:rPr lang="en-US" dirty="0"/>
              <a:t>staff burnout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225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9">
            <a:extLst>
              <a:ext uri="{FF2B5EF4-FFF2-40B4-BE49-F238E27FC236}">
                <a16:creationId xmlns:a16="http://schemas.microsoft.com/office/drawing/2014/main" id="{7D379150-F6B4-45C8-BE10-6B278AD40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id="{5FFCF544-A370-4A5D-A95F-CA6E0E7191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6" name="Straight Connector 13">
            <a:extLst>
              <a:ext uri="{FF2B5EF4-FFF2-40B4-BE49-F238E27FC236}">
                <a16:creationId xmlns:a16="http://schemas.microsoft.com/office/drawing/2014/main" id="{6EEB3B97-A638-498B-8083-54191CE71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7" name="Rectangle 15">
            <a:extLst>
              <a:ext uri="{FF2B5EF4-FFF2-40B4-BE49-F238E27FC236}">
                <a16:creationId xmlns:a16="http://schemas.microsoft.com/office/drawing/2014/main" id="{52ABB703-2B0E-4C3B-B4A2-F3973548E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056207-70ED-A702-2BF3-B08981841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685" y="634946"/>
            <a:ext cx="5127171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Framing Questions</a:t>
            </a:r>
          </a:p>
        </p:txBody>
      </p:sp>
      <p:cxnSp>
        <p:nvCxnSpPr>
          <p:cNvPr id="28" name="Straight Connector 17">
            <a:extLst>
              <a:ext uri="{FF2B5EF4-FFF2-40B4-BE49-F238E27FC236}">
                <a16:creationId xmlns:a16="http://schemas.microsoft.com/office/drawing/2014/main" id="{9C21570E-E159-49A6-9891-FA397B7A9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11684" y="2086188"/>
            <a:ext cx="474880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79801E-FD26-042B-53AC-1AFF3EFE1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1684" y="2198914"/>
            <a:ext cx="5127172" cy="3670180"/>
          </a:xfrm>
        </p:spPr>
        <p:txBody>
          <a:bodyPr vert="horz" lIns="0" tIns="45720" rIns="0" bIns="45720" rtlCol="0">
            <a:normAutofit lnSpcReduction="10000"/>
          </a:bodyPr>
          <a:lstStyle/>
          <a:p>
            <a:pPr marL="0" indent="0">
              <a:buFont typeface="Calibri" panose="020F0502020204030204" pitchFamily="34" charset="0"/>
              <a:buNone/>
            </a:pPr>
            <a:r>
              <a:rPr lang="en-US" dirty="0"/>
              <a:t>What challenges are keeping you up at night?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en-US" dirty="0"/>
              <a:t>Have you answered… </a:t>
            </a:r>
          </a:p>
          <a:p>
            <a:pPr lvl="1">
              <a:buFont typeface="Calibri" panose="020F0502020204030204" pitchFamily="34" charset="0"/>
              <a:buChar char="q"/>
            </a:pPr>
            <a:r>
              <a:rPr lang="en-US" dirty="0"/>
              <a:t>Why should donors, funders, or investors fund your organizations?</a:t>
            </a:r>
          </a:p>
          <a:p>
            <a:pPr lvl="1">
              <a:buFont typeface="Calibri" panose="020F0502020204030204" pitchFamily="34" charset="0"/>
              <a:buChar char="q"/>
            </a:pPr>
            <a:r>
              <a:rPr lang="en-US" dirty="0"/>
              <a:t>Why should the community, volunteers, stakeholders co-create change with you?</a:t>
            </a:r>
          </a:p>
          <a:p>
            <a:pPr lvl="1">
              <a:buFont typeface="Calibri" panose="020F0502020204030204" pitchFamily="34" charset="0"/>
              <a:buChar char="q"/>
            </a:pPr>
            <a:r>
              <a:rPr lang="en-US" dirty="0"/>
              <a:t>What is the social return or impact they can expect?</a:t>
            </a:r>
          </a:p>
          <a:p>
            <a:pPr lvl="1">
              <a:buFont typeface="Calibri" panose="020F0502020204030204" pitchFamily="34" charset="0"/>
              <a:buChar char="q"/>
            </a:pPr>
            <a:endParaRPr lang="en-US" dirty="0"/>
          </a:p>
          <a:p>
            <a:pPr marL="201168" lvl="1" indent="0">
              <a:buNone/>
            </a:pPr>
            <a:r>
              <a:rPr lang="en-US" dirty="0"/>
              <a:t>Every year you are expected to adapt, innovate, and come up with sustainable ways to fund your organization. How do you do that in an effective and efficient way?</a:t>
            </a:r>
          </a:p>
          <a:p>
            <a:pPr marL="201168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marL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29" name="Rectangle 19">
            <a:extLst>
              <a:ext uri="{FF2B5EF4-FFF2-40B4-BE49-F238E27FC236}">
                <a16:creationId xmlns:a16="http://schemas.microsoft.com/office/drawing/2014/main" id="{E95DA498-D9A2-4DA9-B9DA-B3776E08C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0" name="Rectangle 21">
            <a:extLst>
              <a:ext uri="{FF2B5EF4-FFF2-40B4-BE49-F238E27FC236}">
                <a16:creationId xmlns:a16="http://schemas.microsoft.com/office/drawing/2014/main" id="{82A73093-4B9D-420D-B17E-52293703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8" name="Content Placeholder 7" descr="A screen shot of a diagram">
            <a:extLst>
              <a:ext uri="{FF2B5EF4-FFF2-40B4-BE49-F238E27FC236}">
                <a16:creationId xmlns:a16="http://schemas.microsoft.com/office/drawing/2014/main" id="{96BC456B-A065-39C4-04FC-414EA166C4C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96" y="1737145"/>
            <a:ext cx="6106483" cy="3920701"/>
          </a:xfrm>
        </p:spPr>
      </p:pic>
    </p:spTree>
    <p:extLst>
      <p:ext uri="{BB962C8B-B14F-4D97-AF65-F5344CB8AC3E}">
        <p14:creationId xmlns:p14="http://schemas.microsoft.com/office/powerpoint/2010/main" val="274300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0000"/>
            <a:shade val="97000"/>
            <a:satMod val="1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52C0B2E1-0268-42EC-ABD3-94F81A05BC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D2256B4-48EA-40FC-BBC0-AA1EE6E008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D44BCCA-102D-4A9D-B1E4-2450CAF0B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8C6E698C-8155-4B8B-BDC9-B7299772B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EA562C-9877-475F-9A3A-2664D2B8566A}"/>
              </a:ext>
            </a:extLst>
          </p:cNvPr>
          <p:cNvSpPr txBox="1"/>
          <p:nvPr/>
        </p:nvSpPr>
        <p:spPr>
          <a:xfrm>
            <a:off x="4348952" y="643467"/>
            <a:ext cx="7172487" cy="50540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sz="6600" spc="-5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Definition of Business Model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9525C9A-1972-4836-BA7A-706C946EF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42053" y="1570271"/>
            <a:ext cx="0" cy="3200400"/>
          </a:xfrm>
          <a:prstGeom prst="line">
            <a:avLst/>
          </a:prstGeom>
          <a:ln w="31750">
            <a:solidFill>
              <a:schemeClr val="accent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A05250E5-90D0-4E41-B9BD-FF661DE540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336792"/>
            <a:ext cx="12188825" cy="521208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6175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D7BA0-0F61-465A-8AC7-B28B25561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sound business model?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E4BDB0-A26C-4AE1-8A6C-C91205548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It all begins with a viable business model.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Your business model should outline…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u="sng" dirty="0">
                <a:solidFill>
                  <a:schemeClr val="tx1"/>
                </a:solidFill>
              </a:rPr>
              <a:t>Who you are </a:t>
            </a:r>
            <a:r>
              <a:rPr lang="en-US" dirty="0">
                <a:solidFill>
                  <a:schemeClr val="tx1"/>
                </a:solidFill>
              </a:rPr>
              <a:t>– your purpose (mission and vision), value –add agenda - unique contribution and scope of work (activities, services, programs and distinctiveness), and culture (values, norms and ways you organize yourselves to do what you do).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u="sng" dirty="0">
                <a:solidFill>
                  <a:schemeClr val="tx1"/>
                </a:solidFill>
              </a:rPr>
              <a:t>How you do your work </a:t>
            </a:r>
            <a:r>
              <a:rPr lang="en-US" dirty="0">
                <a:solidFill>
                  <a:schemeClr val="tx1"/>
                </a:solidFill>
              </a:rPr>
              <a:t>– the key operating systems, structures, authority, workflow, policies and procedures that support your activities, services and programs; who you partner with and how you attract and deploy resources.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u="sng" dirty="0">
                <a:solidFill>
                  <a:schemeClr val="tx1"/>
                </a:solidFill>
              </a:rPr>
              <a:t>How do you finance your work </a:t>
            </a:r>
            <a:r>
              <a:rPr lang="en-US" dirty="0">
                <a:solidFill>
                  <a:schemeClr val="tx1"/>
                </a:solidFill>
              </a:rPr>
              <a:t>–  what is the true cost to operate and who is paying for it.</a:t>
            </a:r>
          </a:p>
          <a:p>
            <a:pPr marL="0" indent="0">
              <a:buNone/>
            </a:pPr>
            <a:endParaRPr lang="en-US" sz="2000" i="0" dirty="0">
              <a:solidFill>
                <a:schemeClr val="tx1"/>
              </a:solidFill>
              <a:effectLst/>
              <a:latin typeface="Open Sans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85609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875" row="9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EC06212D-39AB-4FB0-9A40-2EFB477D9019}">
  <we:reference id="wa104381411" version="1.0.0.0" store="en-US" storeType="OMEX"/>
  <we:alternateReferences>
    <we:reference id="wa104381411" version="1.0.0.0" store="WA104381411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9672</TotalTime>
  <Words>900</Words>
  <Application>Microsoft Office PowerPoint</Application>
  <PresentationFormat>Widescreen</PresentationFormat>
  <Paragraphs>96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arial</vt:lpstr>
      <vt:lpstr>Calibri</vt:lpstr>
      <vt:lpstr>Calibri Light</vt:lpstr>
      <vt:lpstr>Open Sans</vt:lpstr>
      <vt:lpstr>Poppins</vt:lpstr>
      <vt:lpstr>Wingdings</vt:lpstr>
      <vt:lpstr>Retrospect</vt:lpstr>
      <vt:lpstr> Nonprofit Business Model All nonprofits need a business model to thrive.   </vt:lpstr>
      <vt:lpstr>PowerPoint Presentation</vt:lpstr>
      <vt:lpstr>About Me</vt:lpstr>
      <vt:lpstr>Purpose &amp; Agenda</vt:lpstr>
      <vt:lpstr>PowerPoint Presentation</vt:lpstr>
      <vt:lpstr>State of Nonprofits</vt:lpstr>
      <vt:lpstr>Framing Questions</vt:lpstr>
      <vt:lpstr>PowerPoint Presentation</vt:lpstr>
      <vt:lpstr>What is a sound business model?</vt:lpstr>
      <vt:lpstr>PowerPoint Presentation</vt:lpstr>
      <vt:lpstr>Nonprofit Business Model Canvas</vt:lpstr>
      <vt:lpstr>Why this framework as a tool?</vt:lpstr>
      <vt:lpstr>PowerPoint Presentation</vt:lpstr>
      <vt:lpstr>Nonprofit Business Model Canvas  Nonprofit Business Model Canvas NBMC Master Key (Handout) – Interactive Tool   Nonprofit Canvas Link </vt:lpstr>
      <vt:lpstr>Practice</vt:lpstr>
      <vt:lpstr>Business Model Canvas Steps Summary</vt:lpstr>
      <vt:lpstr>PowerPoint Presentation</vt:lpstr>
      <vt:lpstr>Closing</vt:lpstr>
      <vt:lpstr>Resource Page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Nonprofit Fundamentals Who said starting and running a nonprofit would be easy</dc:title>
  <dc:creator>Roosevelt Smith</dc:creator>
  <cp:lastModifiedBy>Roosevelt Smith</cp:lastModifiedBy>
  <cp:revision>44</cp:revision>
  <dcterms:created xsi:type="dcterms:W3CDTF">2020-11-29T17:33:37Z</dcterms:created>
  <dcterms:modified xsi:type="dcterms:W3CDTF">2023-09-24T13:17:39Z</dcterms:modified>
</cp:coreProperties>
</file>