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1"/>
  </p:notesMasterIdLst>
  <p:sldIdLst>
    <p:sldId id="256" r:id="rId2"/>
    <p:sldId id="325" r:id="rId3"/>
    <p:sldId id="260" r:id="rId4"/>
    <p:sldId id="259" r:id="rId5"/>
    <p:sldId id="326" r:id="rId6"/>
    <p:sldId id="354" r:id="rId7"/>
    <p:sldId id="358" r:id="rId8"/>
    <p:sldId id="342" r:id="rId9"/>
    <p:sldId id="328" r:id="rId10"/>
    <p:sldId id="360" r:id="rId11"/>
    <p:sldId id="348" r:id="rId12"/>
    <p:sldId id="350" r:id="rId13"/>
    <p:sldId id="327" r:id="rId14"/>
    <p:sldId id="349" r:id="rId15"/>
    <p:sldId id="322" r:id="rId16"/>
    <p:sldId id="361" r:id="rId17"/>
    <p:sldId id="338" r:id="rId18"/>
    <p:sldId id="314" r:id="rId19"/>
    <p:sldId id="3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338A3-3C00-412D-9A0E-90483DCF4968}" v="13" dt="2023-09-24T13:16:02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59" autoAdjust="0"/>
  </p:normalViewPr>
  <p:slideViewPr>
    <p:cSldViewPr snapToGrid="0">
      <p:cViewPr varScale="1">
        <p:scale>
          <a:sx n="97" d="100"/>
          <a:sy n="97" d="100"/>
        </p:scale>
        <p:origin x="6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6C53-28B3-4423-B6B4-CD945059A2EC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65CB1-8A61-4C7A-AD92-16BC0E8B6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4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Link in chat, ask people to open it up so that they can follow along.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65CB1-8A61-4C7A-AD92-16BC0E8B67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2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65CB1-8A61-4C7A-AD92-16BC0E8B67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6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9DF6-0752-4D49-AAAF-EE053CE0002C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4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5E8B-1912-45AF-8563-1312265493D6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9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60C1-DEEF-4F95-A9AA-33557A47DC9E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4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478D-4F27-498B-B689-2B009D4BA57E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2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7F3-C769-4A38-934B-7674F5133DFF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3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5EE0-72B8-47DE-9E83-EB84A8A4ED19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3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04A6-2126-461B-A352-A32390CFC5C1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2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2519-D7CA-4062-AA37-7609C5067955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2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F2A2-5132-4B9E-A7A0-5587D9C2E552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6EC7D8-A372-454E-BA6C-B32542280A7B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0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2399-118B-400B-BF37-CBDDB8208188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0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B6125-85DF-4FE0-9C7E-0127F40085D1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AEDC96-754B-4D60-933D-BE1C7858435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1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pgnonprofitsupportprogram.org/application/files/9415/5560/9505/9_NBMC_-master-ke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pdf/p5331.pdf" TargetMode="External"/><Relationship Id="rId2" Type="http://schemas.openxmlformats.org/officeDocument/2006/relationships/hyperlink" Target="https://www.hfpgnonprofitsupportprogram.org/application/files/9415/5560/9505/9_NBMC_-master-ke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ff.org/learn/surve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29E18-C28D-4D87-84BB-5D74A2F9B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br>
              <a:rPr lang="en-US" sz="5000" dirty="0"/>
            </a:br>
            <a:r>
              <a:rPr lang="en-US" sz="4400" dirty="0"/>
              <a:t>Nonprofit Business Model</a:t>
            </a:r>
            <a:br>
              <a:rPr lang="en-US" sz="4400" dirty="0"/>
            </a:br>
            <a:r>
              <a:rPr lang="en-US" sz="2400" dirty="0"/>
              <a:t>All nonprofits need a business model to thrive.</a:t>
            </a:r>
            <a:br>
              <a:rPr lang="en-US" sz="2400" dirty="0"/>
            </a:br>
            <a:r>
              <a:rPr lang="en-US" sz="5000" b="1" i="0" dirty="0">
                <a:effectLst/>
                <a:latin typeface="arial" panose="020B0604020202020204" pitchFamily="34" charset="0"/>
              </a:rPr>
              <a:t> </a:t>
            </a:r>
            <a:br>
              <a:rPr lang="en-US" sz="5000" i="1" dirty="0"/>
            </a:b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64E9B-5B3C-4AEE-BB6F-E04AF81F4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en-US" dirty="0"/>
              <a:t>Co-sponsored by: Hartford Public Library &amp;</a:t>
            </a:r>
          </a:p>
          <a:p>
            <a:r>
              <a:rPr lang="en-US" dirty="0"/>
              <a:t>Hartford Foundation for Public Giving</a:t>
            </a:r>
          </a:p>
          <a:p>
            <a:r>
              <a:rPr lang="en-US" dirty="0"/>
              <a:t>Presenter: Roosevelt Smith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3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A562C-9877-475F-9A3A-2664D2B8566A}"/>
              </a:ext>
            </a:extLst>
          </p:cNvPr>
          <p:cNvSpPr txBox="1"/>
          <p:nvPr/>
        </p:nvSpPr>
        <p:spPr>
          <a:xfrm>
            <a:off x="4348952" y="643467"/>
            <a:ext cx="7172487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66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Tool &amp; Framework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4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7BA0-0F61-465A-8AC7-B28B2556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Nonprofit Business Model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4BDB0-A26C-4AE1-8A6C-C9120554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i="0" dirty="0">
              <a:solidFill>
                <a:schemeClr val="tx1"/>
              </a:solidFill>
              <a:effectLst/>
              <a:latin typeface="Open Sans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498A3-854E-6898-7193-7377578E4721}"/>
              </a:ext>
            </a:extLst>
          </p:cNvPr>
          <p:cNvSpPr txBox="1"/>
          <p:nvPr/>
        </p:nvSpPr>
        <p:spPr>
          <a:xfrm>
            <a:off x="1267690" y="2039080"/>
            <a:ext cx="411345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Nonprofit Business Model Canvas is a visual sensemaking tool that allows organizations to rapidly understand, test, and design a new way forward without waiting several months or years  for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perfect </a:t>
            </a:r>
            <a:r>
              <a:rPr lang="en-US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provides a blueprint for what to change, add, or subtract in your organization (in any given moment).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Made up of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(9) nine key elements relatable to any nonprofit.</a:t>
            </a:r>
            <a:endParaRPr lang="en-US" sz="180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89D09D4-F534-01D4-C7CB-908A7B8D6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45" y="1845734"/>
            <a:ext cx="5731482" cy="43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4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7BA0-0F61-465A-8AC7-B28B2556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framework as a tool?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4BDB0-A26C-4AE1-8A6C-C9120554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i="0" dirty="0">
              <a:solidFill>
                <a:schemeClr val="tx1"/>
              </a:solidFill>
              <a:effectLst/>
              <a:latin typeface="Open Sans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F4AC8-6809-352B-097B-34B474F12486}"/>
              </a:ext>
            </a:extLst>
          </p:cNvPr>
          <p:cNvSpPr txBox="1"/>
          <p:nvPr/>
        </p:nvSpPr>
        <p:spPr>
          <a:xfrm>
            <a:off x="1288473" y="2258291"/>
            <a:ext cx="45071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Visually shows how the nine elements </a:t>
            </a:r>
            <a:r>
              <a:rPr lang="en-US" b="1" i="1" dirty="0"/>
              <a:t>connect</a:t>
            </a:r>
            <a:r>
              <a:rPr lang="en-US" dirty="0"/>
              <a:t> and flow with one another.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Test</a:t>
            </a:r>
            <a:r>
              <a:rPr lang="en-US" dirty="0"/>
              <a:t> </a:t>
            </a:r>
            <a:r>
              <a:rPr lang="en-US" b="1" i="1" dirty="0"/>
              <a:t>assumptions</a:t>
            </a:r>
            <a:r>
              <a:rPr lang="en-US" dirty="0"/>
              <a:t> - when you propose any change to your business model, you can visually see (play) with what impact that has on everything else in the organization.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imagine, experiment, and </a:t>
            </a:r>
            <a:r>
              <a:rPr lang="en-US" b="1" i="1" dirty="0"/>
              <a:t>prototype</a:t>
            </a:r>
            <a:r>
              <a:rPr lang="en-US" dirty="0"/>
              <a:t> multiple strategies around “what if ” and/or “how might we” scenarios differently than if you were just trying to vocalize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Saves </a:t>
            </a:r>
            <a:r>
              <a:rPr lang="en-US" b="1" i="1" dirty="0"/>
              <a:t>time</a:t>
            </a: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E1DCCD1-7863-6B35-9B8B-B417E2905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86" y="1845734"/>
            <a:ext cx="5762693" cy="44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5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A562C-9877-475F-9A3A-2664D2B8566A}"/>
              </a:ext>
            </a:extLst>
          </p:cNvPr>
          <p:cNvSpPr txBox="1"/>
          <p:nvPr/>
        </p:nvSpPr>
        <p:spPr>
          <a:xfrm>
            <a:off x="4348952" y="643467"/>
            <a:ext cx="7172487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66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Practice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02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9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666FA-128E-6108-3013-CCD021F8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34386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Nonprofit Business Model Canvas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Nonprofit Business Model Canvas NBMC Master Key </a:t>
            </a:r>
            <a:r>
              <a:rPr lang="en-US" sz="1400" i="1" dirty="0">
                <a:solidFill>
                  <a:schemeClr val="bg1"/>
                </a:solidFill>
              </a:rPr>
              <a:t>(Handout)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– Interactive Tool </a:t>
            </a:r>
            <a:br>
              <a:rPr lang="en-US" sz="1400" b="1" dirty="0">
                <a:solidFill>
                  <a:schemeClr val="bg1"/>
                </a:solidFill>
              </a:rPr>
            </a:b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  <a:hlinkClick r:id="rId3"/>
              </a:rPr>
              <a:t>Nonprofit Canvas Link</a:t>
            </a:r>
            <a:br>
              <a:rPr lang="en-US" sz="1400" b="1" dirty="0"/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F47908F-093E-EF1E-A770-4F93F7AC8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98" y="3686612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i="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086FA97-11BE-40C2-D6ED-6EA59A24A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20" y="457200"/>
            <a:ext cx="7700808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5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597A-0A2B-44D1-827A-64304DC8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DE499-9AB1-4D7F-8E80-384DAC2B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Look at together – explore 9 elements.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Practice generating “How might we…? (HMW’s)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Choose one of the 9 element blocks and generate as many “how might we questions” in five minutes.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Share back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Alternative questions building off HMW’s – Why? Or What’s stopping. </a:t>
            </a:r>
          </a:p>
          <a:p>
            <a:pPr marL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4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0F1B-A8B0-2ADF-30F4-B524981E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Canvas Steps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5D01-76D8-ADF7-DBAD-B0D038652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529"/>
                </a:solidFill>
                <a:latin typeface="Poppins" panose="00000500000000000000" pitchFamily="2" charset="0"/>
              </a:rPr>
              <a:t> Collectively fill out the canvas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Poppins" panose="00000500000000000000" pitchFamily="2" charset="0"/>
              </a:rPr>
              <a:t> Generate HMW questions from initial facts (why or what’s stopping you?)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529"/>
                </a:solidFill>
                <a:latin typeface="Poppins" panose="00000500000000000000" pitchFamily="2" charset="0"/>
              </a:rPr>
              <a:t> Build consensus on priority areas to focus 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Poppins" panose="00000500000000000000" pitchFamily="2" charset="0"/>
              </a:rPr>
              <a:t> Discuss and make connections (prototype)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529"/>
                </a:solidFill>
                <a:latin typeface="Poppins" panose="00000500000000000000" pitchFamily="2" charset="0"/>
              </a:rPr>
              <a:t> Create ideas and action steps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Poppins" panose="00000500000000000000" pitchFamily="2" charset="0"/>
              </a:rPr>
              <a:t> Role up into an annual workplan or other type of plan (marketing, communications, funds development, overarching business plan,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A562C-9877-475F-9A3A-2664D2B8566A}"/>
              </a:ext>
            </a:extLst>
          </p:cNvPr>
          <p:cNvSpPr txBox="1"/>
          <p:nvPr/>
        </p:nvSpPr>
        <p:spPr>
          <a:xfrm>
            <a:off x="4348952" y="643467"/>
            <a:ext cx="7172487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66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Wrap Up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74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1D8C917B-9A91-4B99-B791-034CB8DF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Closing</a:t>
            </a:r>
          </a:p>
        </p:txBody>
      </p:sp>
      <p:sp>
        <p:nvSpPr>
          <p:cNvPr id="54275" name="Content Placeholder 1">
            <a:extLst>
              <a:ext uri="{FF2B5EF4-FFF2-40B4-BE49-F238E27FC236}">
                <a16:creationId xmlns:a16="http://schemas.microsoft.com/office/drawing/2014/main" id="{C18954A5-05AB-4CBA-B605-0F5725D4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Summary of today’s session</a:t>
            </a:r>
          </a:p>
          <a:p>
            <a:r>
              <a:rPr lang="en-US" altLang="en-US" dirty="0"/>
              <a:t>Additional questions you have? </a:t>
            </a:r>
          </a:p>
          <a:p>
            <a:r>
              <a:rPr lang="en-US" altLang="en-US" dirty="0"/>
              <a:t>Please complete survey</a:t>
            </a:r>
          </a:p>
          <a:p>
            <a:pPr marL="0" indent="0">
              <a:buNone/>
            </a:pPr>
            <a:r>
              <a:rPr lang="en-US" altLang="en-US" dirty="0"/>
              <a:t>Thank you!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HPL/HFPG Close Out.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9698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182D-7CFB-6661-3FAF-46827879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6687-67E3-6295-4156-68A386BA1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hlinkClick r:id="rId2"/>
              </a:rPr>
              <a:t>Nonprofit Canvas Link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https://www.irs.gov/pub/irs-pdf/p5331.pdf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https://nff.org/learn/survey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6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A562C-9877-475F-9A3A-2664D2B8566A}"/>
              </a:ext>
            </a:extLst>
          </p:cNvPr>
          <p:cNvSpPr txBox="1"/>
          <p:nvPr/>
        </p:nvSpPr>
        <p:spPr>
          <a:xfrm>
            <a:off x="4348952" y="643467"/>
            <a:ext cx="7172487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66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Opening/Welcome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6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E8B4D-CB8D-4E9A-969C-8DF2DEE3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About Me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3B56B-3084-4311-B5A5-327FFEB4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Roosevelt Smith</a:t>
            </a:r>
          </a:p>
          <a:p>
            <a:r>
              <a:rPr lang="en-US" kern="50" dirty="0">
                <a:effectLst/>
                <a:ea typeface="Lucida Sans Unicode" panose="020B0602030504020204" pitchFamily="34" charset="0"/>
              </a:rPr>
              <a:t>Roosevelt Smith has over twenty-eight years of rich and extensive experience in the nonprofit sector.</a:t>
            </a:r>
            <a:endParaRPr lang="en-US" kern="50" dirty="0">
              <a:effectLst/>
              <a:latin typeface="Calibri" panose="020F0502020204030204" pitchFamily="34" charset="0"/>
              <a:ea typeface="Lucida Sans Unicode" panose="020B0602030504020204" pitchFamily="34" charset="0"/>
              <a:cs typeface="Calibri" panose="020F0502020204030204" pitchFamily="34" charset="0"/>
            </a:endParaRPr>
          </a:p>
          <a:p>
            <a:r>
              <a:rPr lang="en-US" kern="50" dirty="0"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Consulting </a:t>
            </a:r>
            <a:r>
              <a:rPr lang="en-US" kern="50" dirty="0">
                <a:effectLst/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work has included large, small and volunteer-run nonprofit organizations in a wide array of mission areas such as youth development, housing, human services, human rights/social justice, environmental justice, food justice and arts.</a:t>
            </a:r>
          </a:p>
          <a:p>
            <a:r>
              <a:rPr lang="en-US" dirty="0"/>
              <a:t>Recovering ED – prior to starting consulting practice served for 15 years combined as a founding Executive Director for two nonprofits in Boston, 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3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6A7EF65D-3F25-4835-9CD5-7D56A751E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8537"/>
          <a:stretch/>
        </p:blipFill>
        <p:spPr>
          <a:xfrm>
            <a:off x="1" y="10"/>
            <a:ext cx="12192000" cy="6857991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9683CCE-F8FE-46D4-9BE2-944CE081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Purpose &amp;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090-F769-4288-A08B-A0B44AB5D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 The </a:t>
            </a:r>
            <a:r>
              <a:rPr lang="en-US" sz="1800" b="1" i="1" dirty="0"/>
              <a:t>purpose</a:t>
            </a:r>
            <a:r>
              <a:rPr lang="en-US" sz="1800" dirty="0"/>
              <a:t> of today’s workshop is to introduce you to the concept of a nonprofit business model, and how to use the Business Model Canvas framework to create a business model for your organization.</a:t>
            </a:r>
          </a:p>
          <a:p>
            <a:pPr marL="0" indent="0">
              <a:buNone/>
            </a:pPr>
            <a:r>
              <a:rPr lang="en-US" sz="1800" b="1" dirty="0"/>
              <a:t>Agenda for Today</a:t>
            </a:r>
          </a:p>
          <a:p>
            <a:pPr lvl="1"/>
            <a:r>
              <a:rPr lang="en-US" dirty="0"/>
              <a:t>Opening &amp; Welcome</a:t>
            </a:r>
          </a:p>
          <a:p>
            <a:pPr lvl="1"/>
            <a:r>
              <a:rPr lang="en-US" dirty="0"/>
              <a:t>Context</a:t>
            </a:r>
          </a:p>
          <a:p>
            <a:pPr lvl="1"/>
            <a:r>
              <a:rPr lang="en-US" dirty="0"/>
              <a:t>Definitions</a:t>
            </a:r>
          </a:p>
          <a:p>
            <a:pPr lvl="1"/>
            <a:r>
              <a:rPr lang="en-US" dirty="0"/>
              <a:t>Business Model Framework (Intro &amp; Practice)</a:t>
            </a:r>
          </a:p>
          <a:p>
            <a:pPr lvl="1"/>
            <a:r>
              <a:rPr lang="en-US" dirty="0"/>
              <a:t>Wrap up</a:t>
            </a:r>
          </a:p>
          <a:p>
            <a:pPr lvl="1"/>
            <a:endParaRPr lang="en-US" sz="15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1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A562C-9877-475F-9A3A-2664D2B8566A}"/>
              </a:ext>
            </a:extLst>
          </p:cNvPr>
          <p:cNvSpPr txBox="1"/>
          <p:nvPr/>
        </p:nvSpPr>
        <p:spPr>
          <a:xfrm>
            <a:off x="4348952" y="643467"/>
            <a:ext cx="7172487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66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Situation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4D3B-4EE9-93E4-A190-0E678D6B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Nonprofits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7B7BD-3E5C-DEF2-0FF0-AD83DF649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1,365,00</a:t>
            </a:r>
            <a:r>
              <a:rPr lang="en-US" dirty="0"/>
              <a:t> is the approximate number of nonprofits registered with the IRS in 2019. (</a:t>
            </a:r>
            <a:r>
              <a:rPr lang="en-US" b="1" i="1" dirty="0"/>
              <a:t>According to Publication 5331 [Rev. 7-2023])</a:t>
            </a: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Nonprofit Finance Fund (2022) State of Nonprofit Survey (</a:t>
            </a:r>
            <a:r>
              <a:rPr lang="en-US" i="1" dirty="0"/>
              <a:t>1168 respondents)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Top 3 financial challenges: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73% </a:t>
            </a:r>
            <a:r>
              <a:rPr lang="en-US" dirty="0"/>
              <a:t>of respondents struggle achieving long-term financial sustainability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66% </a:t>
            </a:r>
            <a:r>
              <a:rPr lang="en-US" dirty="0"/>
              <a:t>of respondents struggle raising enough funds to cover the full costs of operations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65% </a:t>
            </a:r>
            <a:r>
              <a:rPr lang="en-US" dirty="0"/>
              <a:t>of respondents struggle raising unrestricted funds</a:t>
            </a:r>
          </a:p>
          <a:p>
            <a:pPr marL="0" indent="0" algn="ctr">
              <a:buNone/>
            </a:pPr>
            <a:r>
              <a:rPr lang="en-US" b="1" dirty="0"/>
              <a:t>Top 3 staffing challenges: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55% </a:t>
            </a:r>
            <a:r>
              <a:rPr lang="en-US" dirty="0"/>
              <a:t>employing enough staff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51% </a:t>
            </a:r>
            <a:r>
              <a:rPr lang="en-US" dirty="0"/>
              <a:t>offering competitive pay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36% </a:t>
            </a:r>
            <a:r>
              <a:rPr lang="en-US" dirty="0"/>
              <a:t>staff burnout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2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56207-70ED-A702-2BF3-B0898184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Framing Questions</a:t>
            </a:r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9801E-FD26-042B-53AC-1AFF3EFE1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What challenges are keeping you up at night?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dirty="0"/>
              <a:t>Have you answered… </a:t>
            </a:r>
          </a:p>
          <a:p>
            <a:pPr lvl="1">
              <a:buFont typeface="Calibri" panose="020F0502020204030204" pitchFamily="34" charset="0"/>
              <a:buChar char="q"/>
            </a:pPr>
            <a:r>
              <a:rPr lang="en-US" dirty="0"/>
              <a:t>Why should donors, funders, or investors fund your organizations?</a:t>
            </a:r>
          </a:p>
          <a:p>
            <a:pPr lvl="1">
              <a:buFont typeface="Calibri" panose="020F0502020204030204" pitchFamily="34" charset="0"/>
              <a:buChar char="q"/>
            </a:pPr>
            <a:r>
              <a:rPr lang="en-US" dirty="0"/>
              <a:t>Why should the community, volunteers, stakeholders co-create change with you?</a:t>
            </a:r>
          </a:p>
          <a:p>
            <a:pPr lvl="1">
              <a:buFont typeface="Calibri" panose="020F0502020204030204" pitchFamily="34" charset="0"/>
              <a:buChar char="q"/>
            </a:pPr>
            <a:r>
              <a:rPr lang="en-US" dirty="0"/>
              <a:t>What is the social return or impact they can expect?</a:t>
            </a:r>
          </a:p>
          <a:p>
            <a:pPr lvl="1">
              <a:buFont typeface="Calibri" panose="020F0502020204030204" pitchFamily="34" charset="0"/>
              <a:buChar char="q"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Every year you are expected to adapt, innovate, and come up with sustainable ways to fund your organization. How do you do that in an effective and efficient way?</a:t>
            </a:r>
          </a:p>
          <a:p>
            <a:pPr marL="20116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Content Placeholder 7" descr="A screen shot of a diagram">
            <a:extLst>
              <a:ext uri="{FF2B5EF4-FFF2-40B4-BE49-F238E27FC236}">
                <a16:creationId xmlns:a16="http://schemas.microsoft.com/office/drawing/2014/main" id="{96BC456B-A065-39C4-04FC-414EA166C4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6" y="1737145"/>
            <a:ext cx="6106483" cy="3920701"/>
          </a:xfrm>
        </p:spPr>
      </p:pic>
    </p:spTree>
    <p:extLst>
      <p:ext uri="{BB962C8B-B14F-4D97-AF65-F5344CB8AC3E}">
        <p14:creationId xmlns:p14="http://schemas.microsoft.com/office/powerpoint/2010/main" val="27430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A562C-9877-475F-9A3A-2664D2B8566A}"/>
              </a:ext>
            </a:extLst>
          </p:cNvPr>
          <p:cNvSpPr txBox="1"/>
          <p:nvPr/>
        </p:nvSpPr>
        <p:spPr>
          <a:xfrm>
            <a:off x="4348952" y="643467"/>
            <a:ext cx="7172487" cy="505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66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 of Business Model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7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7BA0-0F61-465A-8AC7-B28B2556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sound business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4BDB0-A26C-4AE1-8A6C-C9120554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It all begins with a viable business model.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Your business model should outline…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u="sng" dirty="0">
                <a:solidFill>
                  <a:schemeClr val="tx1"/>
                </a:solidFill>
              </a:rPr>
              <a:t>Who you are </a:t>
            </a:r>
            <a:r>
              <a:rPr lang="en-US" dirty="0">
                <a:solidFill>
                  <a:schemeClr val="tx1"/>
                </a:solidFill>
              </a:rPr>
              <a:t>– your purpose (mission and vision), value –add agenda - unique contribution and scope of work (activities, services, programs and distinctiveness), and culture (values, norms and ways you organize yourselves to do what you do).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u="sng" dirty="0">
                <a:solidFill>
                  <a:schemeClr val="tx1"/>
                </a:solidFill>
              </a:rPr>
              <a:t>How you do your work </a:t>
            </a:r>
            <a:r>
              <a:rPr lang="en-US" dirty="0">
                <a:solidFill>
                  <a:schemeClr val="tx1"/>
                </a:solidFill>
              </a:rPr>
              <a:t>– the key operating systems, structures, authority, workflow, policies and procedures that support your activities, services and programs; who you partner with and how you attract and deploy resources.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u="sng" dirty="0">
                <a:solidFill>
                  <a:schemeClr val="tx1"/>
                </a:solidFill>
              </a:rPr>
              <a:t>How do you finance your work </a:t>
            </a:r>
            <a:r>
              <a:rPr lang="en-US" dirty="0">
                <a:solidFill>
                  <a:schemeClr val="tx1"/>
                </a:solidFill>
              </a:rPr>
              <a:t>–  what is the true cost to operate and who is paying for it.</a:t>
            </a:r>
          </a:p>
          <a:p>
            <a:pPr marL="0" indent="0">
              <a:buNone/>
            </a:pPr>
            <a:endParaRPr lang="en-US" sz="2000" i="0" dirty="0">
              <a:solidFill>
                <a:schemeClr val="tx1"/>
              </a:solidFill>
              <a:effectLst/>
              <a:latin typeface="Ope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560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75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06212D-39AB-4FB0-9A40-2EFB477D9019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9672</TotalTime>
  <Words>900</Words>
  <Application>Microsoft Office PowerPoint</Application>
  <PresentationFormat>Widescreen</PresentationFormat>
  <Paragraphs>96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Open Sans</vt:lpstr>
      <vt:lpstr>Poppins</vt:lpstr>
      <vt:lpstr>Wingdings</vt:lpstr>
      <vt:lpstr>Retrospect</vt:lpstr>
      <vt:lpstr> Nonprofit Business Model All nonprofits need a business model to thrive.   </vt:lpstr>
      <vt:lpstr>PowerPoint Presentation</vt:lpstr>
      <vt:lpstr>About Me</vt:lpstr>
      <vt:lpstr>Purpose &amp; Agenda</vt:lpstr>
      <vt:lpstr>PowerPoint Presentation</vt:lpstr>
      <vt:lpstr>State of Nonprofits</vt:lpstr>
      <vt:lpstr>Framing Questions</vt:lpstr>
      <vt:lpstr>PowerPoint Presentation</vt:lpstr>
      <vt:lpstr>What is a sound business model?</vt:lpstr>
      <vt:lpstr>PowerPoint Presentation</vt:lpstr>
      <vt:lpstr>Nonprofit Business Model Canvas</vt:lpstr>
      <vt:lpstr>Why this framework as a tool?</vt:lpstr>
      <vt:lpstr>PowerPoint Presentation</vt:lpstr>
      <vt:lpstr>Nonprofit Business Model Canvas  Nonprofit Business Model Canvas NBMC Master Key (Handout) – Interactive Tool   Nonprofit Canvas Link </vt:lpstr>
      <vt:lpstr>Practice</vt:lpstr>
      <vt:lpstr>Business Model Canvas Steps Summary</vt:lpstr>
      <vt:lpstr>PowerPoint Presentation</vt:lpstr>
      <vt:lpstr>Closing</vt:lpstr>
      <vt:lpstr>Resource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Nonprofit Fundamentals Who said starting and running a nonprofit would be easy</dc:title>
  <dc:creator>Roosevelt Smith</dc:creator>
  <cp:lastModifiedBy>Roosevelt Smith</cp:lastModifiedBy>
  <cp:revision>44</cp:revision>
  <dcterms:created xsi:type="dcterms:W3CDTF">2020-11-29T17:33:37Z</dcterms:created>
  <dcterms:modified xsi:type="dcterms:W3CDTF">2023-09-24T13:17:39Z</dcterms:modified>
</cp:coreProperties>
</file>