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Kxm9j+PhlnhIOp1ZL/QNUzCDh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4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8"/>
          <p:cNvSpPr/>
          <p:nvPr/>
        </p:nvSpPr>
        <p:spPr>
          <a:xfrm>
            <a:off x="0" y="0"/>
            <a:ext cx="3496422" cy="6858000"/>
          </a:xfrm>
          <a:custGeom>
            <a:avLst/>
            <a:gdLst/>
            <a:ahLst/>
            <a:cxnLst/>
            <a:rect l="l" t="t" r="r" b="b"/>
            <a:pathLst>
              <a:path w="3496422" h="6858000" extrusionOk="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" name="Google Shape;14;p8"/>
          <p:cNvSpPr txBox="1"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Meiryo"/>
              <a:buNone/>
              <a:defRPr sz="54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lvl="0" algn="l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lvl="1" algn="ctr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lvl="2" algn="ctr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/>
            </a:lvl3pPr>
            <a:lvl4pPr lvl="3" algn="ctr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4pPr>
            <a:lvl5pPr lvl="4" algn="ctr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5pPr>
            <a:lvl6pPr lvl="5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/>
            </a:lvl6pPr>
            <a:lvl7pPr lvl="6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/>
            </a:lvl7pPr>
            <a:lvl8pPr lvl="7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/>
            </a:lvl8pPr>
            <a:lvl9pPr lvl="8" algn="ctr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dt" idx="10"/>
          </p:nvPr>
        </p:nvSpPr>
        <p:spPr>
          <a:xfrm>
            <a:off x="4654295" y="617415"/>
            <a:ext cx="712372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ftr" idx="11"/>
          </p:nvPr>
        </p:nvSpPr>
        <p:spPr>
          <a:xfrm>
            <a:off x="4654295" y="6170490"/>
            <a:ext cx="558834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sldNum" idx="12"/>
          </p:nvPr>
        </p:nvSpPr>
        <p:spPr>
          <a:xfrm>
            <a:off x="10515600" y="6170490"/>
            <a:ext cx="119882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lvl="1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lvl="2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lvl="3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lvl="4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lvl="5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lvl="6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lvl="7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lvl="8" indent="0" algn="r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8"/>
          <p:cNvSpPr/>
          <p:nvPr/>
        </p:nvSpPr>
        <p:spPr>
          <a:xfrm>
            <a:off x="1375409" y="0"/>
            <a:ext cx="2529723" cy="6858000"/>
          </a:xfrm>
          <a:custGeom>
            <a:avLst/>
            <a:gdLst/>
            <a:ahLst/>
            <a:cxnLst/>
            <a:rect l="l" t="t" r="r" b="b"/>
            <a:pathLst>
              <a:path w="2529723" h="6858000" extrusionOk="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eiryo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0" name="Google Shape;20;p8"/>
          <p:cNvSpPr/>
          <p:nvPr/>
        </p:nvSpPr>
        <p:spPr>
          <a:xfrm>
            <a:off x="1155402" y="0"/>
            <a:ext cx="2536434" cy="6858000"/>
          </a:xfrm>
          <a:custGeom>
            <a:avLst/>
            <a:gdLst/>
            <a:ahLst/>
            <a:cxnLst/>
            <a:rect l="l" t="t" r="r" b="b"/>
            <a:pathLst>
              <a:path w="2536434" h="6858000" extrusionOk="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eiryo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1" name="Google Shape;21;p8"/>
          <p:cNvSpPr/>
          <p:nvPr/>
        </p:nvSpPr>
        <p:spPr>
          <a:xfrm>
            <a:off x="924161" y="0"/>
            <a:ext cx="2261351" cy="6858000"/>
          </a:xfrm>
          <a:custGeom>
            <a:avLst/>
            <a:gdLst/>
            <a:ahLst/>
            <a:cxnLst/>
            <a:rect l="l" t="t" r="r" b="b"/>
            <a:pathLst>
              <a:path w="2521425" h="6858000" extrusionOk="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DCD6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eiryo"/>
              <a:buNone/>
            </a:pPr>
            <a:endParaRPr sz="1800" b="0" i="0" u="none" strike="noStrike" cap="none">
              <a:solidFill>
                <a:srgbClr val="FFFFFF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 rot="5400000">
            <a:off x="4479774" y="-247258"/>
            <a:ext cx="3651504" cy="8770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 rot="5400000">
            <a:off x="7393812" y="2391190"/>
            <a:ext cx="5339932" cy="1571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 rot="5400000">
            <a:off x="3252190" y="205883"/>
            <a:ext cx="5322596" cy="5959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97" name="Google Shape;97;p18"/>
          <p:cNvSpPr txBox="1">
            <a:spLocks noGrp="1"/>
          </p:cNvSpPr>
          <p:nvPr>
            <p:ph type="dt" idx="10"/>
          </p:nvPr>
        </p:nvSpPr>
        <p:spPr>
          <a:xfrm>
            <a:off x="9277965" y="6296615"/>
            <a:ext cx="250599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ftr" idx="11"/>
          </p:nvPr>
        </p:nvSpPr>
        <p:spPr>
          <a:xfrm>
            <a:off x="2933699" y="6296615"/>
            <a:ext cx="595957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sldNum" idx="12"/>
          </p:nvPr>
        </p:nvSpPr>
        <p:spPr>
          <a:xfrm rot="5400000">
            <a:off x="8734643" y="2853201"/>
            <a:ext cx="5383267" cy="604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lvl="1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lvl="2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lvl="3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lvl="4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lvl="5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lvl="6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lvl="7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lvl="8" indent="0" algn="l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0" name="Google Shape;100;p18" title="Rule Line"/>
          <p:cNvCxnSpPr/>
          <p:nvPr/>
        </p:nvCxnSpPr>
        <p:spPr>
          <a:xfrm>
            <a:off x="9111582" y="571502"/>
            <a:ext cx="0" cy="5275467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9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10"/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30" name="Google Shape;30;p10"/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/>
              <a:ahLst/>
              <a:cxnLst/>
              <a:rect l="l" t="t" r="r" b="b"/>
              <a:pathLst>
                <a:path w="4013331" h="2742133" extrusionOk="0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1" name="Google Shape;31;p10"/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/>
              <a:ahLst/>
              <a:cxnLst/>
              <a:rect l="l" t="t" r="r" b="b"/>
              <a:pathLst>
                <a:path w="3401415" h="2440484" extrusionOk="0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 cap="flat" cmpd="sng">
              <a:solidFill>
                <a:srgbClr val="DCD6C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2" name="Google Shape;32;p10"/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/>
              <a:ahLst/>
              <a:cxnLst/>
              <a:rect l="l" t="t" r="r" b="b"/>
              <a:pathLst>
                <a:path w="4130517" h="2806419" extrusionOk="0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3" name="Google Shape;33;p10"/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/>
              <a:ahLst/>
              <a:cxnLst/>
              <a:rect l="l" t="t" r="r" b="b"/>
              <a:pathLst>
                <a:path w="4389519" h="2916937" extrusionOk="0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grpSp>
        <p:nvGrpSpPr>
          <p:cNvPr id="34" name="Google Shape;34;p10"/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35" name="Google Shape;35;p10"/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/>
              <a:ahLst/>
              <a:cxnLst/>
              <a:rect l="l" t="t" r="r" b="b"/>
              <a:pathLst>
                <a:path w="4069058" h="3547008" extrusionOk="0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6" name="Google Shape;36;p10"/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/>
              <a:ahLst/>
              <a:cxnLst/>
              <a:rect l="l" t="t" r="r" b="b"/>
              <a:pathLst>
                <a:path w="3872006" h="3321595" extrusionOk="0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7" name="Google Shape;37;p10"/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/>
              <a:ahLst/>
              <a:cxnLst/>
              <a:rect l="l" t="t" r="r" b="b"/>
              <a:pathLst>
                <a:path w="3462454" h="3010961" extrusionOk="0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 cap="flat" cmpd="sng">
              <a:solidFill>
                <a:srgbClr val="DCD6C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38" name="Google Shape;38;p10"/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/>
              <a:ahLst/>
              <a:cxnLst/>
              <a:rect l="l" t="t" r="r" b="b"/>
              <a:pathLst>
                <a:path w="3904481" h="3411460" extrusionOk="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grpSp>
        <p:nvGrpSpPr>
          <p:cNvPr id="39" name="Google Shape;39;p10"/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40" name="Google Shape;40;p10"/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/>
              <a:ahLst/>
              <a:cxnLst/>
              <a:rect l="l" t="t" r="r" b="b"/>
              <a:pathLst>
                <a:path w="4174269" h="5181455" extrusionOk="0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41" name="Google Shape;41;p10"/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/>
              <a:ahLst/>
              <a:cxnLst/>
              <a:rect l="l" t="t" r="r" b="b"/>
              <a:pathLst>
                <a:path w="4259808" h="5510713" extrusionOk="0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42" name="Google Shape;42;p10"/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/>
              <a:ahLst/>
              <a:cxnLst/>
              <a:rect l="l" t="t" r="r" b="b"/>
              <a:pathLst>
                <a:path w="4029221" h="5265194" extrusionOk="0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 cap="flat" cmpd="sng">
              <a:solidFill>
                <a:srgbClr val="DCD6C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43" name="Google Shape;43;p10"/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/>
              <a:ahLst/>
              <a:cxnLst/>
              <a:rect l="l" t="t" r="r" b="b"/>
              <a:pathLst>
                <a:path w="3702048" h="4710667" extrusionOk="0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 cap="flat" cmpd="sng">
              <a:solidFill>
                <a:srgbClr val="DCD6C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Meiryo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Meiryo"/>
              <a:buNone/>
              <a:defRPr sz="4800" cap="none">
                <a:solidFill>
                  <a:srgbClr val="3F3F3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654296" y="6170490"/>
            <a:ext cx="5713314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dt" idx="10"/>
          </p:nvPr>
        </p:nvSpPr>
        <p:spPr>
          <a:xfrm>
            <a:off x="640080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1920240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2"/>
          </p:nvPr>
        </p:nvSpPr>
        <p:spPr>
          <a:xfrm>
            <a:off x="6530290" y="2438399"/>
            <a:ext cx="4160520" cy="365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marL="457200" lvl="0" indent="-228600" algn="l">
              <a:lnSpc>
                <a:spcPct val="130000"/>
              </a:lnSpc>
              <a:spcBef>
                <a:spcPts val="93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 b="1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2"/>
          </p:nvPr>
        </p:nvSpPr>
        <p:spPr>
          <a:xfrm>
            <a:off x="1920241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3"/>
          </p:nvPr>
        </p:nvSpPr>
        <p:spPr>
          <a:xfrm>
            <a:off x="6530290" y="2456408"/>
            <a:ext cx="416052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marL="457200" lvl="0" indent="-228600" algn="l">
              <a:lnSpc>
                <a:spcPct val="99000"/>
              </a:lnSpc>
              <a:spcBef>
                <a:spcPts val="93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 b="1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4"/>
          </p:nvPr>
        </p:nvSpPr>
        <p:spPr>
          <a:xfrm>
            <a:off x="6530290" y="3316639"/>
            <a:ext cx="4160520" cy="2779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2pPr>
            <a:lvl3pPr marL="1371600" lvl="2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3pPr>
            <a:lvl4pPr marL="1828800" lvl="3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Char char="–"/>
              <a:defRPr/>
            </a:lvl5pPr>
            <a:lvl6pPr marL="2743200" lvl="5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7pPr>
            <a:lvl8pPr marL="3657600" lvl="7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800"/>
              <a:buChar char="–"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bg>
      <p:bgPr>
        <a:solidFill>
          <a:schemeClr val="lt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lv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400"/>
              <a:buFont typeface="Meiryo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1280160" y="640080"/>
            <a:ext cx="6949440" cy="5455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800"/>
            </a:lvl2pPr>
            <a:lvl3pPr marL="1371600" lvl="2" indent="-3302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Char char="–"/>
              <a:defRPr sz="1600"/>
            </a:lvl3pPr>
            <a:lvl4pPr marL="1828800" lvl="3" indent="-3175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Char char="–"/>
              <a:defRPr sz="1400"/>
            </a:lvl4pPr>
            <a:lvl5pPr marL="2286000" lvl="4" indent="-3175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Char char="–"/>
              <a:defRPr sz="1400"/>
            </a:lvl5pPr>
            <a:lvl6pPr marL="2743200" lvl="5" indent="-3175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Char char="–"/>
              <a:defRPr sz="1400"/>
            </a:lvl6pPr>
            <a:lvl7pPr marL="3200400" lvl="6" indent="-3175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Char char="–"/>
              <a:defRPr sz="1400"/>
            </a:lvl7pPr>
            <a:lvl8pPr marL="3657600" lvl="7" indent="-3175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Char char="–"/>
              <a:defRPr sz="1400"/>
            </a:lvl8pPr>
            <a:lvl9pPr marL="4114800" lvl="8" indent="-3175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Char char="–"/>
              <a:defRPr sz="1400"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2"/>
          </p:nvPr>
        </p:nvSpPr>
        <p:spPr>
          <a:xfrm>
            <a:off x="8476488" y="3223803"/>
            <a:ext cx="3227715" cy="2872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14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dt" idx="10"/>
          </p:nvPr>
        </p:nvSpPr>
        <p:spPr>
          <a:xfrm>
            <a:off x="8476488" y="6170491"/>
            <a:ext cx="221432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ftr" idx="11"/>
          </p:nvPr>
        </p:nvSpPr>
        <p:spPr>
          <a:xfrm>
            <a:off x="1280160" y="6170490"/>
            <a:ext cx="694944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>
            <a:spLocks noGrp="1"/>
          </p:cNvSpPr>
          <p:nvPr>
            <p:ph type="pic" idx="2"/>
          </p:nvPr>
        </p:nvSpPr>
        <p:spPr>
          <a:xfrm>
            <a:off x="0" y="0"/>
            <a:ext cx="8102651" cy="6857999"/>
          </a:xfrm>
          <a:prstGeom prst="rect">
            <a:avLst/>
          </a:prstGeom>
          <a:solidFill>
            <a:srgbClr val="DCD6C4"/>
          </a:solidFill>
          <a:ln>
            <a:noFill/>
          </a:ln>
        </p:spPr>
      </p:sp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lvl="0"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400"/>
              <a:buFont typeface="Meiryo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8476488" y="3223806"/>
            <a:ext cx="3227832" cy="2872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lvl="0" indent="-228600" algn="l">
              <a:lnSpc>
                <a:spcPct val="140000"/>
              </a:lnSpc>
              <a:spcBef>
                <a:spcPts val="140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dt" idx="10"/>
          </p:nvPr>
        </p:nvSpPr>
        <p:spPr>
          <a:xfrm>
            <a:off x="8476488" y="6170491"/>
            <a:ext cx="2214322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ftr" idx="11"/>
          </p:nvPr>
        </p:nvSpPr>
        <p:spPr>
          <a:xfrm>
            <a:off x="1280160" y="6170490"/>
            <a:ext cx="646441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>
            <a:lvl1pPr marR="0" lvl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  <a:defRPr sz="32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>
            <a:lvl1pPr marL="457200" marR="0" lvl="0" indent="-2286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Corbel"/>
              <a:buNone/>
              <a:defRPr sz="1800" b="0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Corbel"/>
              <a:buNone/>
              <a:defRPr sz="1600" b="0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3175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Corbel"/>
              <a:buChar char="–"/>
              <a:defRPr sz="1400" b="0" i="1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3175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Corbel"/>
              <a:buChar char="–"/>
              <a:defRPr sz="1400" b="0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175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Corbel"/>
              <a:buChar char="–"/>
              <a:defRPr sz="1400" b="0" i="1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Font typeface="Corbel"/>
              <a:buChar char="–"/>
              <a:defRPr sz="1400" b="0" i="0" u="none" strike="noStrike" cap="none">
                <a:solidFill>
                  <a:srgbClr val="BC2818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Font typeface="Corbel"/>
              <a:buChar char="–"/>
              <a:defRPr sz="1400" b="0" i="1" u="none" strike="noStrike" cap="none">
                <a:solidFill>
                  <a:srgbClr val="BC2818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17500" algn="l" rtl="0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Font typeface="Corbel"/>
              <a:buChar char="–"/>
              <a:defRPr sz="1400" b="0" i="0" u="none" strike="noStrike" cap="none">
                <a:solidFill>
                  <a:srgbClr val="BC2818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17500" algn="l" rtl="0">
              <a:lnSpc>
                <a:spcPct val="111000"/>
              </a:lnSpc>
              <a:spcBef>
                <a:spcPts val="930"/>
              </a:spcBef>
              <a:spcAft>
                <a:spcPts val="0"/>
              </a:spcAft>
              <a:buClr>
                <a:srgbClr val="BC2818"/>
              </a:buClr>
              <a:buSzPts val="1400"/>
              <a:buFont typeface="Corbel"/>
              <a:buChar char="–"/>
              <a:defRPr sz="1400" b="0" i="1" u="none" strike="noStrike" cap="none">
                <a:solidFill>
                  <a:srgbClr val="BC2818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l" rtl="0">
              <a:spcBef>
                <a:spcPts val="0"/>
              </a:spcBef>
              <a:buNone/>
              <a:defRPr sz="1600" b="1" i="0" u="none" strike="noStrike" cap="none">
                <a:solidFill>
                  <a:srgbClr val="3F3F3F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7" title="Rule Line"/>
          <p:cNvCxnSpPr/>
          <p:nvPr/>
        </p:nvCxnSpPr>
        <p:spPr>
          <a:xfrm>
            <a:off x="1920240" y="2176009"/>
            <a:ext cx="8770571" cy="0"/>
          </a:xfrm>
          <a:prstGeom prst="straightConnector1">
            <a:avLst/>
          </a:prstGeom>
          <a:noFill/>
          <a:ln w="254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"/>
          <p:cNvSpPr txBox="1"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Meiryo"/>
              <a:buNone/>
            </a:pPr>
            <a:r>
              <a:rPr lang="en-US"/>
              <a:t>Organizational Assessment</a:t>
            </a:r>
            <a:endParaRPr/>
          </a:p>
        </p:txBody>
      </p:sp>
      <p:sp>
        <p:nvSpPr>
          <p:cNvPr id="106" name="Google Shape;106;p1"/>
          <p:cNvSpPr txBox="1"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</a:pPr>
            <a:r>
              <a:rPr lang="en-US"/>
              <a:t>Final Report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</a:pPr>
            <a:r>
              <a:rPr lang="en-US"/>
              <a:t>Executive Summary</a:t>
            </a:r>
            <a:endParaRPr/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/>
          <a:p>
            <a:pPr marL="3429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Review of the Process </a:t>
            </a:r>
            <a:endParaRPr/>
          </a:p>
          <a:p>
            <a:pPr marL="45720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/>
              <a:t>Process Overview</a:t>
            </a:r>
            <a:endParaRPr sz="1600" b="1" i="1"/>
          </a:p>
          <a:p>
            <a:pPr marL="0" lvl="2" indent="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</a:pPr>
            <a:r>
              <a:rPr lang="en-US" sz="1600" b="1"/>
              <a:t>     Intended Outcomes</a:t>
            </a:r>
            <a:endParaRPr/>
          </a:p>
          <a:p>
            <a:pPr marL="342900" lvl="0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Current Organizational Issues </a:t>
            </a:r>
            <a:endParaRPr/>
          </a:p>
          <a:p>
            <a:pPr marL="0" lvl="0" indent="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lang="en-US" sz="2000" b="1"/>
              <a:t>    </a:t>
            </a:r>
            <a:r>
              <a:rPr lang="en-US" sz="1600" b="1" i="1"/>
              <a:t>As identified by Board members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</a:pPr>
            <a:r>
              <a:rPr lang="en-US"/>
              <a:t>Organizational Capacity</a:t>
            </a:r>
            <a:endParaRPr/>
          </a:p>
        </p:txBody>
      </p:sp>
      <p:sp>
        <p:nvSpPr>
          <p:cNvPr id="118" name="Google Shape;118;p3"/>
          <p:cNvSpPr txBox="1"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 fontScale="85000" lnSpcReduction="10000"/>
          </a:bodyPr>
          <a:lstStyle/>
          <a:p>
            <a:pPr marL="285750" lvl="0" indent="-28575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2400" b="1"/>
              <a:t>Review current mission</a:t>
            </a:r>
            <a:endParaRPr/>
          </a:p>
          <a:p>
            <a:pPr marL="285750" lvl="2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1600" b="1"/>
              <a:t>     S</a:t>
            </a:r>
            <a:r>
              <a:rPr lang="en-US" sz="1600" b="1" i="1"/>
              <a:t>till relevant and comprehensive?</a:t>
            </a:r>
            <a:endParaRPr sz="1600" b="1"/>
          </a:p>
          <a:p>
            <a:pPr marL="285750" lvl="2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1600" b="1"/>
              <a:t>     Any need to re-frame it?</a:t>
            </a:r>
            <a:endParaRPr/>
          </a:p>
          <a:p>
            <a:pPr marL="285750" lvl="3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1600" b="1" i="1"/>
              <a:t>     Organizational/environmental factors altering ability to fulfill it?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2400" b="1"/>
              <a:t>Identify major strengths</a:t>
            </a:r>
            <a:endParaRPr/>
          </a:p>
          <a:p>
            <a:pPr marL="285750" lvl="1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1800" b="1"/>
              <a:t>     </a:t>
            </a:r>
            <a:r>
              <a:rPr lang="en-US" b="1" i="1"/>
              <a:t>Where/how/when has organization achieved its greatest successes?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sz="2400" b="1"/>
              <a:t>Identify key challenges</a:t>
            </a:r>
            <a:endParaRPr/>
          </a:p>
          <a:p>
            <a:pPr marL="285750" lvl="2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Noto Sans Symbols"/>
              <a:buChar char="▪"/>
            </a:pPr>
            <a:r>
              <a:rPr lang="en-US" b="1"/>
              <a:t>      </a:t>
            </a:r>
            <a:r>
              <a:rPr lang="en-US" sz="1600" b="1"/>
              <a:t>What keeps organization from moving ahead/fulfilling mission?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</a:pPr>
            <a:r>
              <a:rPr lang="en-US"/>
              <a:t>Capacity Building</a:t>
            </a:r>
            <a:endParaRPr/>
          </a:p>
        </p:txBody>
      </p:sp>
      <p:sp>
        <p:nvSpPr>
          <p:cNvPr id="124" name="Google Shape;124;p4"/>
          <p:cNvSpPr txBox="1">
            <a:spLocks noGrp="1"/>
          </p:cNvSpPr>
          <p:nvPr>
            <p:ph type="body" idx="1"/>
          </p:nvPr>
        </p:nvSpPr>
        <p:spPr>
          <a:xfrm>
            <a:off x="1920240" y="2312275"/>
            <a:ext cx="8770571" cy="4299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 lnSpcReduction="10000"/>
          </a:bodyPr>
          <a:lstStyle/>
          <a:p>
            <a:pPr marL="342900" lvl="0" indent="-342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Identify areas of capacity, strengths, and challenges</a:t>
            </a:r>
            <a:r>
              <a:rPr lang="en-US" sz="1800" b="1"/>
              <a:t>  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Governance/</a:t>
            </a:r>
            <a:r>
              <a:rPr lang="en-US" b="1" i="1"/>
              <a:t>Board development 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Sustainability/Financial management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 i="1"/>
              <a:t>      Staffing/Human resources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Fund development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Leadership strength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Community relationships 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 Planning </a:t>
            </a:r>
            <a:r>
              <a:rPr lang="en-US" sz="1600" b="1"/>
              <a:t>   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Technology</a:t>
            </a:r>
            <a:endParaRPr/>
          </a:p>
          <a:p>
            <a:pPr marL="342900" lvl="2" indent="-34290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Char char="▪"/>
            </a:pPr>
            <a:r>
              <a:rPr lang="en-US" b="1"/>
              <a:t>     Communications and social media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</a:pPr>
            <a:r>
              <a:rPr lang="en-US"/>
              <a:t>Recommendations </a:t>
            </a:r>
            <a:r>
              <a:rPr lang="en-US" sz="1800" i="1">
                <a:solidFill>
                  <a:srgbClr val="FF0000"/>
                </a:solidFill>
              </a:rPr>
              <a:t>(in priority order)</a:t>
            </a:r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/>
          <a:p>
            <a:pPr marL="285750" lvl="0" indent="-28575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Recommendation 1: </a:t>
            </a:r>
            <a:r>
              <a:rPr lang="en-US"/>
              <a:t>rationale/desired outcome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Recommendation 2: </a:t>
            </a:r>
            <a:r>
              <a:rPr lang="en-US"/>
              <a:t>rationale/desired outcome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Recommendation 3: </a:t>
            </a:r>
            <a:r>
              <a:rPr lang="en-US"/>
              <a:t>rationale/desired outcome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Recommendation 4: </a:t>
            </a:r>
            <a:r>
              <a:rPr lang="en-US"/>
              <a:t>rationale/desired outcome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Accountability</a:t>
            </a:r>
            <a:r>
              <a:rPr lang="en-US"/>
              <a:t> – Why this is critical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The Board’s Role </a:t>
            </a:r>
            <a:r>
              <a:rPr lang="en-US"/>
              <a:t>– Leadership, oversight responsibilities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b" anchorCtr="0">
            <a:normAutofit/>
          </a:bodyPr>
          <a:lstStyle/>
          <a:p>
            <a:pPr marL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Meiryo"/>
              <a:buNone/>
            </a:pPr>
            <a:r>
              <a:rPr lang="en-US"/>
              <a:t>Final Meeting Agenda</a:t>
            </a:r>
            <a:endParaRPr/>
          </a:p>
        </p:txBody>
      </p:sp>
      <p:sp>
        <p:nvSpPr>
          <p:cNvPr id="136" name="Google Shape;136;p6"/>
          <p:cNvSpPr txBox="1">
            <a:spLocks noGrp="1"/>
          </p:cNvSpPr>
          <p:nvPr>
            <p:ph type="body" idx="1"/>
          </p:nvPr>
        </p:nvSpPr>
        <p:spPr>
          <a:xfrm>
            <a:off x="1920240" y="2272083"/>
            <a:ext cx="8770571" cy="365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9725" tIns="109725" rIns="109725" bIns="91425" anchor="t" anchorCtr="0">
            <a:normAutofit/>
          </a:bodyPr>
          <a:lstStyle/>
          <a:p>
            <a:pPr marL="285750" lvl="0" indent="-28575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What have we learned through this process?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Next steps – </a:t>
            </a:r>
            <a:r>
              <a:rPr lang="en-US" sz="2000" b="1" i="1"/>
              <a:t>How will you implement them?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Noto Sans Symbols"/>
              <a:buChar char="▪"/>
            </a:pPr>
            <a:r>
              <a:rPr lang="en-US" sz="2000" b="1"/>
              <a:t>Resources </a:t>
            </a:r>
            <a:r>
              <a:rPr lang="en-US" b="1"/>
              <a:t>(funding, tech assistance, consulting, et al.)</a:t>
            </a:r>
            <a:endParaRPr/>
          </a:p>
          <a:p>
            <a:pPr marL="285750" lvl="0" indent="-28575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Noto Sans Symbols"/>
              <a:buChar char="▪"/>
            </a:pPr>
            <a:r>
              <a:rPr lang="en-US" b="1"/>
              <a:t>Evaluation – </a:t>
            </a:r>
            <a:r>
              <a:rPr lang="en-US" b="1" i="1"/>
              <a:t>What worked well for you?</a:t>
            </a:r>
            <a:endParaRPr/>
          </a:p>
          <a:p>
            <a:pPr marL="0" lvl="0" indent="0" algn="l" rtl="0">
              <a:lnSpc>
                <a:spcPct val="140000"/>
              </a:lnSpc>
              <a:spcBef>
                <a:spcPts val="93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rgbClr val="000000"/>
      </a:dk1>
      <a:lt1>
        <a:srgbClr val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711A9060664B40893A471B762E827A" ma:contentTypeVersion="15" ma:contentTypeDescription="Create a new document." ma:contentTypeScope="" ma:versionID="50152e361536ae3b705f6b3102fe2d0e">
  <xsd:schema xmlns:xsd="http://www.w3.org/2001/XMLSchema" xmlns:xs="http://www.w3.org/2001/XMLSchema" xmlns:p="http://schemas.microsoft.com/office/2006/metadata/properties" xmlns:ns2="d093c88a-05f1-440d-9806-c3ef13d26da8" xmlns:ns3="9e58389d-1e2b-467b-bb1d-fdeb48317645" targetNamespace="http://schemas.microsoft.com/office/2006/metadata/properties" ma:root="true" ma:fieldsID="79bc43f20b35c5d5c74976b2e4e4733f" ns2:_="" ns3:_="">
    <xsd:import namespace="d093c88a-05f1-440d-9806-c3ef13d26da8"/>
    <xsd:import namespace="9e58389d-1e2b-467b-bb1d-fdeb483176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93c88a-05f1-440d-9806-c3ef13d26d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6d38be-261b-4aab-9854-899796b4f9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8389d-1e2b-467b-bb1d-fdeb4831764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165e88d-5c9d-44af-966f-bc0cdedb00d4}" ma:internalName="TaxCatchAll" ma:showField="CatchAllData" ma:web="9e58389d-1e2b-467b-bb1d-fdeb483176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93c88a-05f1-440d-9806-c3ef13d26da8">
      <Terms xmlns="http://schemas.microsoft.com/office/infopath/2007/PartnerControls"/>
    </lcf76f155ced4ddcb4097134ff3c332f>
    <TaxCatchAll xmlns="9e58389d-1e2b-467b-bb1d-fdeb48317645" xsi:nil="true"/>
  </documentManagement>
</p:properties>
</file>

<file path=customXml/itemProps1.xml><?xml version="1.0" encoding="utf-8"?>
<ds:datastoreItem xmlns:ds="http://schemas.openxmlformats.org/officeDocument/2006/customXml" ds:itemID="{0933B290-883E-43BF-B451-CE06EA3706A5}"/>
</file>

<file path=customXml/itemProps2.xml><?xml version="1.0" encoding="utf-8"?>
<ds:datastoreItem xmlns:ds="http://schemas.openxmlformats.org/officeDocument/2006/customXml" ds:itemID="{71064336-8297-4413-8C98-774718EBD882}"/>
</file>

<file path=customXml/itemProps3.xml><?xml version="1.0" encoding="utf-8"?>
<ds:datastoreItem xmlns:ds="http://schemas.openxmlformats.org/officeDocument/2006/customXml" ds:itemID="{BE5D0325-F016-4F8A-BEFC-9EB299B64C6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Widescreen</PresentationFormat>
  <Paragraphs>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Meiryo</vt:lpstr>
      <vt:lpstr>Arial</vt:lpstr>
      <vt:lpstr>Corbel</vt:lpstr>
      <vt:lpstr>Noto Sans Symbols</vt:lpstr>
      <vt:lpstr>SketchLinesVTI</vt:lpstr>
      <vt:lpstr>Organizational Assessment</vt:lpstr>
      <vt:lpstr>Executive Summary</vt:lpstr>
      <vt:lpstr>Organizational Capacity</vt:lpstr>
      <vt:lpstr>Capacity Building</vt:lpstr>
      <vt:lpstr>Recommendations (in priority order)</vt:lpstr>
      <vt:lpstr>Final Meeting 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Cathy</dc:creator>
  <cp:lastModifiedBy>Monica Kelly</cp:lastModifiedBy>
  <cp:revision>1</cp:revision>
  <dcterms:created xsi:type="dcterms:W3CDTF">2022-07-14T20:34:07Z</dcterms:created>
  <dcterms:modified xsi:type="dcterms:W3CDTF">2024-10-09T16:17:52Z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0x0101006C711A9060664B40893A471B762E827A</vt:lpwstr>
  </property>
</Properties>
</file>