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58" r:id="rId5"/>
    <p:sldId id="260" r:id="rId6"/>
    <p:sldId id="261" r:id="rId7"/>
  </p:sldIdLst>
  <p:sldSz cx="12192000" cy="68580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86" d="100"/>
          <a:sy n="86" d="100"/>
        </p:scale>
        <p:origin x="2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t>10/9/2024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51844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10/9/2024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562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t>10/9/2024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3919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10/9/2024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717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t>10/9/2024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888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10/9/2024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94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10/9/2024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55856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10/9/2024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37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10/9/2024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108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t>10/9/2024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3532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t>10/9/2024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945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t>10/9/2024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416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EAED0-0849-4790-8D26-33ED4F4880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Discovery Sessions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2500E8-2DA7-41AE-AAA2-948DC6320F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Final Report (Template)</a:t>
            </a:r>
          </a:p>
        </p:txBody>
      </p:sp>
    </p:spTree>
    <p:extLst>
      <p:ext uri="{BB962C8B-B14F-4D97-AF65-F5344CB8AC3E}">
        <p14:creationId xmlns:p14="http://schemas.microsoft.com/office/powerpoint/2010/main" val="2994677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07366-C1E5-49A9-89A4-415A7E2CC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56C60-08B9-4CD2-9EAD-695A06150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2" indent="-342900">
              <a:buFont typeface="Wingdings" panose="05000000000000000000" pitchFamily="2" charset="2"/>
              <a:buChar char="§"/>
            </a:pPr>
            <a:r>
              <a:rPr lang="en-US" sz="2400" b="1" i="0" dirty="0"/>
              <a:t>How we conducted the Discovery Sessions</a:t>
            </a:r>
          </a:p>
          <a:p>
            <a:pPr marL="342900" lvl="2" indent="-342900">
              <a:buFont typeface="Wingdings" panose="05000000000000000000" pitchFamily="2" charset="2"/>
              <a:buChar char="§"/>
            </a:pPr>
            <a:r>
              <a:rPr lang="en-US" sz="2400" b="1" i="0" dirty="0"/>
              <a:t>What we hoped to achieve</a:t>
            </a:r>
          </a:p>
        </p:txBody>
      </p:sp>
    </p:spTree>
    <p:extLst>
      <p:ext uri="{BB962C8B-B14F-4D97-AF65-F5344CB8AC3E}">
        <p14:creationId xmlns:p14="http://schemas.microsoft.com/office/powerpoint/2010/main" val="709266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1F97B-7BE8-86C9-6C3B-A98C09EDA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Situation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3A7A7D-45CD-C2EC-8831-01C1192560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b="1" dirty="0"/>
              <a:t>Key challenge(s)</a:t>
            </a:r>
          </a:p>
          <a:p>
            <a:pPr marL="285750" lvl="2" indent="-285750">
              <a:buFont typeface="Wingdings" panose="05000000000000000000" pitchFamily="2" charset="2"/>
              <a:buChar char="§"/>
            </a:pPr>
            <a:r>
              <a:rPr lang="en-US" b="1" dirty="0"/>
              <a:t> </a:t>
            </a:r>
            <a:r>
              <a:rPr lang="en-US" sz="1600" b="1" dirty="0"/>
              <a:t>What keeps our organization from moving ahead/fulfilling mission?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b="1" dirty="0"/>
              <a:t>Major strengths</a:t>
            </a:r>
          </a:p>
          <a:p>
            <a:pPr marL="285750" lvl="1" indent="-285750">
              <a:buFont typeface="Wingdings" panose="05000000000000000000" pitchFamily="2" charset="2"/>
              <a:buChar char="§"/>
            </a:pPr>
            <a:r>
              <a:rPr lang="en-US" sz="1800" b="1" dirty="0"/>
              <a:t> </a:t>
            </a:r>
            <a:r>
              <a:rPr lang="en-US" b="1" i="1" dirty="0"/>
              <a:t>What are our greatest assets?</a:t>
            </a:r>
          </a:p>
          <a:p>
            <a:pPr lvl="1"/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398364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737D2-786F-4C59-B6D0-77060EF80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We’ve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D248B-1BAD-47FA-B76B-472A8DACC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b="1" dirty="0"/>
              <a:t>Key learnings and highlights from our discussions (summary)</a:t>
            </a:r>
          </a:p>
          <a:p>
            <a:pPr marL="285750" lvl="4" indent="-285750">
              <a:buFont typeface="Wingdings" panose="05000000000000000000" pitchFamily="2" charset="2"/>
              <a:buChar char="§"/>
            </a:pPr>
            <a:r>
              <a:rPr lang="en-US" sz="1600" b="1" i="0" dirty="0"/>
              <a:t>How can we leverage our assets to address our challenges?</a:t>
            </a:r>
          </a:p>
        </p:txBody>
      </p:sp>
    </p:spTree>
    <p:extLst>
      <p:ext uri="{BB962C8B-B14F-4D97-AF65-F5344CB8AC3E}">
        <p14:creationId xmlns:p14="http://schemas.microsoft.com/office/powerpoint/2010/main" val="2498110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F8B0E-B23B-4022-B035-8807FECAA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Priority Recommendations</a:t>
            </a:r>
            <a:endParaRPr lang="en-US" sz="1800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18DAE-A7C8-4EB3-8921-40761F533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1" dirty="0"/>
              <a:t>Recommendation 1: </a:t>
            </a:r>
            <a:r>
              <a:rPr lang="en-US" dirty="0"/>
              <a:t>rationale/desired outcome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1" dirty="0"/>
              <a:t>Recommendation 2: </a:t>
            </a:r>
            <a:r>
              <a:rPr lang="en-US" dirty="0"/>
              <a:t>rationale/desired outcome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1" dirty="0"/>
              <a:t>Recommendation 3: </a:t>
            </a:r>
            <a:r>
              <a:rPr lang="en-US" dirty="0"/>
              <a:t>rationale/desired outcome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1" dirty="0"/>
              <a:t>Accountability</a:t>
            </a:r>
            <a:r>
              <a:rPr lang="en-US" dirty="0"/>
              <a:t> – Why this is critical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1" dirty="0"/>
              <a:t>The Board’s Role </a:t>
            </a:r>
            <a:r>
              <a:rPr lang="en-US" dirty="0"/>
              <a:t>– Leadership, oversight responsibilities </a:t>
            </a:r>
          </a:p>
        </p:txBody>
      </p:sp>
    </p:spTree>
    <p:extLst>
      <p:ext uri="{BB962C8B-B14F-4D97-AF65-F5344CB8AC3E}">
        <p14:creationId xmlns:p14="http://schemas.microsoft.com/office/powerpoint/2010/main" val="3412842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B74C7-46ED-43C0-A1EA-B8E916837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41365-47E6-4EBE-8B3C-3D40BB28F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2272083"/>
            <a:ext cx="8770571" cy="3651504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b="1" dirty="0"/>
              <a:t>What will we do? </a:t>
            </a:r>
            <a:r>
              <a:rPr lang="en-US" sz="1600" b="1" dirty="0"/>
              <a:t>(outline any action steps that participants agreed to during sessions)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b="1" dirty="0"/>
              <a:t>How will we implement next steps? </a:t>
            </a:r>
            <a:r>
              <a:rPr lang="en-US" sz="1600" b="1" dirty="0"/>
              <a:t>(accountabilities, timeline, resources needed)</a:t>
            </a:r>
          </a:p>
          <a:p>
            <a:endParaRPr lang="en-US" b="1" dirty="0"/>
          </a:p>
          <a:p>
            <a:endParaRPr lang="en-US" b="1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660182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SketchLines">
      <a:dk1>
        <a:sysClr val="windowText" lastClr="000000"/>
      </a:dk1>
      <a:lt1>
        <a:sysClr val="window" lastClr="FFFFFF"/>
      </a:lt1>
      <a:dk2>
        <a:srgbClr val="564E4E"/>
      </a:dk2>
      <a:lt2>
        <a:srgbClr val="EEEBE2"/>
      </a:lt2>
      <a:accent1>
        <a:srgbClr val="E54837"/>
      </a:accent1>
      <a:accent2>
        <a:srgbClr val="947F53"/>
      </a:accent2>
      <a:accent3>
        <a:srgbClr val="BE8D64"/>
      </a:accent3>
      <a:accent4>
        <a:srgbClr val="E0C171"/>
      </a:accent4>
      <a:accent5>
        <a:srgbClr val="968572"/>
      </a:accent5>
      <a:accent6>
        <a:srgbClr val="855D5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711A9060664B40893A471B762E827A" ma:contentTypeVersion="15" ma:contentTypeDescription="Create a new document." ma:contentTypeScope="" ma:versionID="50152e361536ae3b705f6b3102fe2d0e">
  <xsd:schema xmlns:xsd="http://www.w3.org/2001/XMLSchema" xmlns:xs="http://www.w3.org/2001/XMLSchema" xmlns:p="http://schemas.microsoft.com/office/2006/metadata/properties" xmlns:ns2="d093c88a-05f1-440d-9806-c3ef13d26da8" xmlns:ns3="9e58389d-1e2b-467b-bb1d-fdeb48317645" targetNamespace="http://schemas.microsoft.com/office/2006/metadata/properties" ma:root="true" ma:fieldsID="79bc43f20b35c5d5c74976b2e4e4733f" ns2:_="" ns3:_="">
    <xsd:import namespace="d093c88a-05f1-440d-9806-c3ef13d26da8"/>
    <xsd:import namespace="9e58389d-1e2b-467b-bb1d-fdeb483176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93c88a-05f1-440d-9806-c3ef13d26d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e6d38be-261b-4aab-9854-899796b4f9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58389d-1e2b-467b-bb1d-fdeb4831764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d165e88d-5c9d-44af-966f-bc0cdedb00d4}" ma:internalName="TaxCatchAll" ma:showField="CatchAllData" ma:web="9e58389d-1e2b-467b-bb1d-fdeb483176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093c88a-05f1-440d-9806-c3ef13d26da8">
      <Terms xmlns="http://schemas.microsoft.com/office/infopath/2007/PartnerControls"/>
    </lcf76f155ced4ddcb4097134ff3c332f>
    <TaxCatchAll xmlns="9e58389d-1e2b-467b-bb1d-fdeb48317645" xsi:nil="true"/>
  </documentManagement>
</p:properties>
</file>

<file path=customXml/itemProps1.xml><?xml version="1.0" encoding="utf-8"?>
<ds:datastoreItem xmlns:ds="http://schemas.openxmlformats.org/officeDocument/2006/customXml" ds:itemID="{97ABB7B4-D452-4A86-B066-2F410B0353EF}"/>
</file>

<file path=customXml/itemProps2.xml><?xml version="1.0" encoding="utf-8"?>
<ds:datastoreItem xmlns:ds="http://schemas.openxmlformats.org/officeDocument/2006/customXml" ds:itemID="{46DD100E-D9E6-49EB-9E9C-52438B70A7F1}"/>
</file>

<file path=customXml/itemProps3.xml><?xml version="1.0" encoding="utf-8"?>
<ds:datastoreItem xmlns:ds="http://schemas.openxmlformats.org/officeDocument/2006/customXml" ds:itemID="{771B9439-84C5-4EE0-80C9-92D0823B9ED2}"/>
</file>

<file path=docProps/app.xml><?xml version="1.0" encoding="utf-8"?>
<Properties xmlns="http://schemas.openxmlformats.org/officeDocument/2006/extended-properties" xmlns:vt="http://schemas.openxmlformats.org/officeDocument/2006/docPropsVTypes">
  <Template>Sketchlines</Template>
  <TotalTime>1515</TotalTime>
  <Words>142</Words>
  <Application>Microsoft Office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Meiryo</vt:lpstr>
      <vt:lpstr>Corbel</vt:lpstr>
      <vt:lpstr>Wingdings</vt:lpstr>
      <vt:lpstr>SketchLinesVTI</vt:lpstr>
      <vt:lpstr>Discovery Sessions</vt:lpstr>
      <vt:lpstr>Process</vt:lpstr>
      <vt:lpstr>Current Situation</vt:lpstr>
      <vt:lpstr>What We’ve Learned</vt:lpstr>
      <vt:lpstr>Priority Recommendations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Organizational Assessment</dc:title>
  <dc:creator>Cathy</dc:creator>
  <cp:lastModifiedBy>Monica Kelly</cp:lastModifiedBy>
  <cp:revision>14</cp:revision>
  <cp:lastPrinted>2022-09-06T20:56:06Z</cp:lastPrinted>
  <dcterms:created xsi:type="dcterms:W3CDTF">2022-07-14T20:34:07Z</dcterms:created>
  <dcterms:modified xsi:type="dcterms:W3CDTF">2024-10-09T16:23:09Z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0x0101006C711A9060664B40893A471B762E827A</vt:lpwstr>
  </property>
</Properties>
</file>